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36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8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44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35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6.xml" ContentType="application/vnd.openxmlformats-officedocument.presentationml.slide+xml"/>
  <Override PartName="/ppt/slides/slide11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2.xml" ContentType="application/vnd.openxmlformats-officedocument.presentationml.slide+xml"/>
  <Override PartName="/ppt/slides/slide15.xml" ContentType="application/vnd.openxmlformats-officedocument.presentationml.slide+xml"/>
  <Override PartName="/ppt/slides/slide1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50"/>
  </p:notesMasterIdLst>
  <p:sldIdLst>
    <p:sldId id="338" r:id="rId2"/>
    <p:sldId id="296" r:id="rId3"/>
    <p:sldId id="312" r:id="rId4"/>
    <p:sldId id="366" r:id="rId5"/>
    <p:sldId id="263" r:id="rId6"/>
    <p:sldId id="264" r:id="rId7"/>
    <p:sldId id="313" r:id="rId8"/>
    <p:sldId id="342" r:id="rId9"/>
    <p:sldId id="343" r:id="rId10"/>
    <p:sldId id="367" r:id="rId11"/>
    <p:sldId id="368" r:id="rId12"/>
    <p:sldId id="369" r:id="rId13"/>
    <p:sldId id="370" r:id="rId14"/>
    <p:sldId id="371" r:id="rId15"/>
    <p:sldId id="372" r:id="rId16"/>
    <p:sldId id="373" r:id="rId17"/>
    <p:sldId id="374" r:id="rId18"/>
    <p:sldId id="375" r:id="rId19"/>
    <p:sldId id="376" r:id="rId20"/>
    <p:sldId id="377" r:id="rId21"/>
    <p:sldId id="378" r:id="rId22"/>
    <p:sldId id="379" r:id="rId23"/>
    <p:sldId id="380" r:id="rId24"/>
    <p:sldId id="381" r:id="rId25"/>
    <p:sldId id="382" r:id="rId26"/>
    <p:sldId id="383" r:id="rId27"/>
    <p:sldId id="384" r:id="rId28"/>
    <p:sldId id="385" r:id="rId29"/>
    <p:sldId id="386" r:id="rId30"/>
    <p:sldId id="387" r:id="rId31"/>
    <p:sldId id="388" r:id="rId32"/>
    <p:sldId id="389" r:id="rId33"/>
    <p:sldId id="390" r:id="rId34"/>
    <p:sldId id="391" r:id="rId35"/>
    <p:sldId id="392" r:id="rId36"/>
    <p:sldId id="393" r:id="rId37"/>
    <p:sldId id="394" r:id="rId38"/>
    <p:sldId id="395" r:id="rId39"/>
    <p:sldId id="396" r:id="rId40"/>
    <p:sldId id="397" r:id="rId41"/>
    <p:sldId id="398" r:id="rId42"/>
    <p:sldId id="399" r:id="rId43"/>
    <p:sldId id="400" r:id="rId44"/>
    <p:sldId id="401" r:id="rId45"/>
    <p:sldId id="402" r:id="rId46"/>
    <p:sldId id="403" r:id="rId47"/>
    <p:sldId id="404" r:id="rId48"/>
    <p:sldId id="405" r:id="rId4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L User" initials="CU" lastIdx="2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1376B9"/>
    <a:srgbClr val="B6D5AB"/>
    <a:srgbClr val="EA0000"/>
    <a:srgbClr val="77933C"/>
    <a:srgbClr val="FF3300"/>
    <a:srgbClr val="FF0000"/>
    <a:srgbClr val="CC0000"/>
    <a:srgbClr val="73BEF1"/>
    <a:srgbClr val="1312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4587" autoAdjust="0"/>
    <p:restoredTop sz="86353" autoAdjust="0"/>
  </p:normalViewPr>
  <p:slideViewPr>
    <p:cSldViewPr>
      <p:cViewPr varScale="1">
        <p:scale>
          <a:sx n="74" d="100"/>
          <a:sy n="74" d="100"/>
        </p:scale>
        <p:origin x="64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144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8" Type="http://schemas.openxmlformats.org/officeDocument/2006/relationships/customXml" Target="../customXml/item3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ustomXml" Target="../customXml/item1.xml"/><Relationship Id="rId8" Type="http://schemas.openxmlformats.org/officeDocument/2006/relationships/slide" Target="slides/slide7.xml"/><Relationship Id="rId51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customXml" Target="../customXml/item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B02248-3E8E-4013-A492-EE2D20E1DA6B}" type="datetimeFigureOut">
              <a:rPr lang="en-US" smtClean="0"/>
              <a:pPr/>
              <a:t>11/14/2013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4F03EE-1FBA-4CD6-A9B1-250AC4FFD3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159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smtClean="0"/>
              <a:t>LESSON 6-2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F2926DC5-0139-480C-9A36-B4FD9031EDF0}" type="datetime1">
              <a:rPr lang="en-US" smtClean="0"/>
              <a:pPr/>
              <a:t>11/14/2013</a:t>
            </a:fld>
            <a:endParaRPr lang="en-US" smtClean="0"/>
          </a:p>
        </p:txBody>
      </p:sp>
      <p:sp>
        <p:nvSpPr>
          <p:cNvPr id="13316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smtClean="0"/>
              <a:t>GREEN</a:t>
            </a:r>
          </a:p>
        </p:txBody>
      </p:sp>
      <p:sp>
        <p:nvSpPr>
          <p:cNvPr id="133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61D333-7501-44CB-A3EF-B1630F4A5D87}" type="slidenum">
              <a:rPr lang="en-US" smtClean="0"/>
              <a:pPr/>
              <a:t>11</a:t>
            </a:fld>
            <a:endParaRPr lang="en-US" smtClean="0"/>
          </a:p>
        </p:txBody>
      </p:sp>
      <p:sp>
        <p:nvSpPr>
          <p:cNvPr id="133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293544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75438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9624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39624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396239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396239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4400" y="1535113"/>
            <a:ext cx="39624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4400" y="2174875"/>
            <a:ext cx="39624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77724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Wave 6"/>
          <p:cNvSpPr/>
          <p:nvPr/>
        </p:nvSpPr>
        <p:spPr>
          <a:xfrm>
            <a:off x="0" y="6400800"/>
            <a:ext cx="9144000" cy="457200"/>
          </a:xfrm>
          <a:prstGeom prst="wave">
            <a:avLst/>
          </a:prstGeom>
          <a:solidFill>
            <a:srgbClr val="00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006600"/>
                </a:solidFill>
              </a:rPr>
              <a:t>© 2014 Cengage Learning. All Rights Reserved.</a:t>
            </a:r>
            <a:endParaRPr lang="en-US" sz="1000" dirty="0">
              <a:solidFill>
                <a:srgbClr val="0066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32320" y="6583680"/>
            <a:ext cx="1828800" cy="27432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1325880"/>
            <a:ext cx="8686800" cy="0"/>
          </a:xfrm>
          <a:prstGeom prst="line">
            <a:avLst/>
          </a:prstGeom>
          <a:ln w="38100">
            <a:solidFill>
              <a:srgbClr val="AAD2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</p:sldLayoutIdLst>
  <p:transition>
    <p:wipe dir="r"/>
  </p:transition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FF0000"/>
        </a:buClr>
        <a:buFont typeface="Calibri" pitchFamily="34" charset="0"/>
        <a:buChar char="●"/>
        <a:defRPr lang="en-US" sz="32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tx2"/>
        </a:buClr>
        <a:buFont typeface="Calibri" pitchFamily="34" charset="0"/>
        <a:buChar char="●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1"/>
        </a:buClr>
        <a:buFont typeface="Calibri" pitchFamily="34" charset="0"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1"/>
        </a:buClr>
        <a:buFont typeface="Calibri" pitchFamily="34" charset="0"/>
        <a:buChar char="●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1"/>
        </a:buClr>
        <a:buFont typeface="Calibri" pitchFamily="34" charset="0"/>
        <a:buChar char="●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600200"/>
            <a:ext cx="914400" cy="5257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800" dirty="0" smtClean="0"/>
              <a:t>Learning Objectives</a:t>
            </a:r>
            <a:endParaRPr lang="en-US" sz="2800" dirty="0"/>
          </a:p>
        </p:txBody>
      </p:sp>
      <p:sp>
        <p:nvSpPr>
          <p:cNvPr id="7" name="Wave 6"/>
          <p:cNvSpPr/>
          <p:nvPr/>
        </p:nvSpPr>
        <p:spPr>
          <a:xfrm>
            <a:off x="0" y="6400800"/>
            <a:ext cx="9144000" cy="457200"/>
          </a:xfrm>
          <a:prstGeom prst="wave">
            <a:avLst/>
          </a:prstGeom>
          <a:solidFill>
            <a:srgbClr val="00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006600"/>
                </a:solidFill>
              </a:rPr>
              <a:t>© 2014 Cengage Learning. All Rights Reserved.</a:t>
            </a:r>
            <a:endParaRPr lang="en-US" sz="1000" dirty="0">
              <a:solidFill>
                <a:srgbClr val="0066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28801" y="2514600"/>
            <a:ext cx="64008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spcAft>
                <a:spcPts val="1200"/>
              </a:spcAft>
            </a:pPr>
            <a:r>
              <a:rPr lang="en-US" sz="2400" b="1" dirty="0" smtClean="0"/>
              <a:t>LO</a:t>
            </a:r>
            <a:r>
              <a:rPr lang="en-US" sz="2400" b="1" dirty="0" smtClean="0">
                <a:solidFill>
                  <a:srgbClr val="FF0000"/>
                </a:solidFill>
              </a:rPr>
              <a:t>1</a:t>
            </a:r>
            <a:r>
              <a:rPr lang="en-US" sz="2400" b="1" dirty="0" smtClean="0"/>
              <a:t> </a:t>
            </a:r>
            <a:r>
              <a:rPr lang="en-US" sz="2400" dirty="0" smtClean="0"/>
              <a:t>	Prepare the heading of a work sheet.</a:t>
            </a:r>
          </a:p>
          <a:p>
            <a:pPr marL="685800" indent="-685800">
              <a:spcAft>
                <a:spcPts val="1200"/>
              </a:spcAft>
            </a:pPr>
            <a:r>
              <a:rPr lang="en-US" sz="2400" b="1" dirty="0" smtClean="0"/>
              <a:t>LO</a:t>
            </a:r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r>
              <a:rPr lang="en-US" sz="2400" dirty="0" smtClean="0"/>
              <a:t> 	Prepare the trial balance section of a work sheet.</a:t>
            </a:r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 cstate="print"/>
          <a:srcRect r="712"/>
          <a:stretch>
            <a:fillRect/>
          </a:stretch>
        </p:blipFill>
        <p:spPr bwMode="auto">
          <a:xfrm>
            <a:off x="0" y="0"/>
            <a:ext cx="9144000" cy="2208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mtClean="0"/>
              <a:t>work together 6-1</a:t>
            </a:r>
            <a:br>
              <a:rPr lang="en-US" smtClean="0"/>
            </a:br>
            <a:r>
              <a:rPr lang="en-US" smtClean="0"/>
              <a:t>on your own 6-1</a:t>
            </a:r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676400"/>
            <a:ext cx="8153400" cy="4800600"/>
          </a:xfrm>
        </p:spPr>
        <p:txBody>
          <a:bodyPr>
            <a:normAutofit fontScale="92500" lnSpcReduction="20000"/>
          </a:bodyPr>
          <a:lstStyle/>
          <a:p>
            <a:pPr eaLnBrk="1" hangingPunct="1"/>
            <a:r>
              <a:rPr lang="en-US" dirty="0" smtClean="0"/>
              <a:t>Open Excel and the 6-1 thru 6-3 worksheet.  Save into your accounting folder as your initials 6-1 thru 6-3.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work together will be started in class</a:t>
            </a:r>
          </a:p>
          <a:p>
            <a:pPr lvl="1" eaLnBrk="1" hangingPunct="1"/>
            <a:r>
              <a:rPr lang="en-US" dirty="0" smtClean="0"/>
              <a:t>debits and credits = 9,870.00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Complete on your own</a:t>
            </a:r>
          </a:p>
          <a:p>
            <a:pPr lvl="1" eaLnBrk="1" hangingPunct="1"/>
            <a:r>
              <a:rPr lang="en-US" dirty="0" smtClean="0"/>
              <a:t>debits and credits = 23,762.00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Keep for lessons 6-2 &amp; 6-3.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6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06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06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06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499" grpId="0" build="p" bldLvl="5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LESSON 6-2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Planning Adjusting Entries on a Work Sheet</a:t>
            </a:r>
          </a:p>
        </p:txBody>
      </p:sp>
    </p:spTree>
  </p:cSld>
  <p:clrMapOvr>
    <a:masterClrMapping/>
  </p:clrMapOvr>
  <p:transition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7239000" y="-1588"/>
            <a:ext cx="1905000" cy="4572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45583FD0-072E-4A40-B589-33568DFFA2CB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400800" y="6489700"/>
            <a:ext cx="2741613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/>
              <a:t>LESSON  6-2</a:t>
            </a:r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mtClean="0"/>
              <a:t>SUPPLIES ADJUSTMENT ON A </a:t>
            </a:r>
            <a:br>
              <a:rPr lang="en-US" smtClean="0"/>
            </a:br>
            <a:r>
              <a:rPr lang="en-US" smtClean="0"/>
              <a:t>WORK SHEET</a:t>
            </a:r>
          </a:p>
        </p:txBody>
      </p:sp>
      <p:pic>
        <p:nvPicPr>
          <p:cNvPr id="12292" name="Picture 4" descr="C:\Documents and Settings\mcm08@fuse.net\My Documents\2005 Business Projects\Slides for Century 21 Accounting\Blue\ch06\C21_blue_0603.jpg"/>
          <p:cNvPicPr>
            <a:picLocks noChangeAspect="1" noChangeArrowheads="1"/>
          </p:cNvPicPr>
          <p:nvPr/>
        </p:nvPicPr>
        <p:blipFill>
          <a:blip r:embed="rId2" cstate="print"/>
          <a:srcRect l="755" r="1183" b="14828"/>
          <a:stretch>
            <a:fillRect/>
          </a:stretch>
        </p:blipFill>
        <p:spPr bwMode="auto">
          <a:xfrm>
            <a:off x="381000" y="1447800"/>
            <a:ext cx="8229600" cy="216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294" name="Picture 6" descr="C:\Documents and Settings\mcm08@fuse.net\My Documents\2005 Business Projects\Slides for Century 21 Accounting\Blue\ch06\C21_blue_060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14800" y="3733800"/>
            <a:ext cx="3198813" cy="139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304" name="Rectangle 16"/>
          <p:cNvSpPr>
            <a:spLocks noChangeArrowheads="1"/>
          </p:cNvSpPr>
          <p:nvPr/>
        </p:nvSpPr>
        <p:spPr bwMode="auto">
          <a:xfrm>
            <a:off x="6705600" y="3495675"/>
            <a:ext cx="411163" cy="411163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0" tIns="0" rIns="0" bIns="0" anchor="ctr" anchorCtr="1"/>
          <a:lstStyle/>
          <a:p>
            <a:pPr algn="ctr">
              <a:defRPr/>
            </a:pPr>
            <a:r>
              <a:rPr lang="en-US" b="1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1</a:t>
            </a:r>
          </a:p>
        </p:txBody>
      </p:sp>
      <p:sp>
        <p:nvSpPr>
          <p:cNvPr id="12305" name="Rectangle 17"/>
          <p:cNvSpPr>
            <a:spLocks noChangeArrowheads="1"/>
          </p:cNvSpPr>
          <p:nvPr/>
        </p:nvSpPr>
        <p:spPr bwMode="auto">
          <a:xfrm>
            <a:off x="8199438" y="2133600"/>
            <a:ext cx="411162" cy="411163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0" tIns="0" rIns="0" bIns="0" anchor="ctr" anchorCtr="1"/>
          <a:lstStyle/>
          <a:p>
            <a:pPr algn="ctr">
              <a:defRPr/>
            </a:pPr>
            <a:r>
              <a:rPr lang="en-US" b="1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2</a:t>
            </a:r>
          </a:p>
        </p:txBody>
      </p:sp>
      <p:sp>
        <p:nvSpPr>
          <p:cNvPr id="4105" name="Text Box 22"/>
          <p:cNvSpPr txBox="1">
            <a:spLocks noChangeArrowheads="1"/>
          </p:cNvSpPr>
          <p:nvPr/>
        </p:nvSpPr>
        <p:spPr bwMode="auto">
          <a:xfrm>
            <a:off x="7772400" y="714375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r>
              <a:rPr lang="en-US" sz="1600">
                <a:solidFill>
                  <a:srgbClr val="CCECFF"/>
                </a:solidFill>
                <a:latin typeface="Arial" charset="0"/>
              </a:rPr>
              <a:t>page 158</a:t>
            </a:r>
          </a:p>
        </p:txBody>
      </p:sp>
      <p:grpSp>
        <p:nvGrpSpPr>
          <p:cNvPr id="2" name="Group 24"/>
          <p:cNvGrpSpPr>
            <a:grpSpLocks/>
          </p:cNvGrpSpPr>
          <p:nvPr/>
        </p:nvGrpSpPr>
        <p:grpSpPr bwMode="auto">
          <a:xfrm>
            <a:off x="6142038" y="2276475"/>
            <a:ext cx="1173162" cy="771525"/>
            <a:chOff x="3869" y="1434"/>
            <a:chExt cx="739" cy="486"/>
          </a:xfrm>
        </p:grpSpPr>
        <p:sp>
          <p:nvSpPr>
            <p:cNvPr id="4111" name="Freeform 23"/>
            <p:cNvSpPr>
              <a:spLocks/>
            </p:cNvSpPr>
            <p:nvPr/>
          </p:nvSpPr>
          <p:spPr bwMode="auto">
            <a:xfrm>
              <a:off x="4032" y="1632"/>
              <a:ext cx="576" cy="288"/>
            </a:xfrm>
            <a:custGeom>
              <a:avLst/>
              <a:gdLst>
                <a:gd name="T0" fmla="*/ 576 w 624"/>
                <a:gd name="T1" fmla="*/ 0 h 336"/>
                <a:gd name="T2" fmla="*/ 0 w 624"/>
                <a:gd name="T3" fmla="*/ 0 h 336"/>
                <a:gd name="T4" fmla="*/ 0 w 624"/>
                <a:gd name="T5" fmla="*/ 288 h 336"/>
                <a:gd name="T6" fmla="*/ 0 60000 65536"/>
                <a:gd name="T7" fmla="*/ 0 60000 65536"/>
                <a:gd name="T8" fmla="*/ 0 60000 65536"/>
                <a:gd name="T9" fmla="*/ 0 w 624"/>
                <a:gd name="T10" fmla="*/ 0 h 336"/>
                <a:gd name="T11" fmla="*/ 624 w 624"/>
                <a:gd name="T12" fmla="*/ 336 h 3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24" h="336">
                  <a:moveTo>
                    <a:pt x="624" y="0"/>
                  </a:moveTo>
                  <a:lnTo>
                    <a:pt x="0" y="0"/>
                  </a:lnTo>
                  <a:lnTo>
                    <a:pt x="0" y="336"/>
                  </a:lnTo>
                </a:path>
              </a:pathLst>
            </a:custGeom>
            <a:noFill/>
            <a:ln w="38100" cmpd="sng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06" name="Rectangle 18"/>
            <p:cNvSpPr>
              <a:spLocks noChangeArrowheads="1"/>
            </p:cNvSpPr>
            <p:nvPr/>
          </p:nvSpPr>
          <p:spPr bwMode="auto">
            <a:xfrm>
              <a:off x="3869" y="1434"/>
              <a:ext cx="259" cy="259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 anchorCtr="1"/>
            <a:lstStyle/>
            <a:p>
              <a:pPr algn="ctr">
                <a:defRPr/>
              </a:pPr>
              <a:r>
                <a:rPr lang="en-US" b="1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3</a:t>
              </a:r>
            </a:p>
          </p:txBody>
        </p:sp>
      </p:grpSp>
      <p:pic>
        <p:nvPicPr>
          <p:cNvPr id="12293" name="Picture 5" descr="C:\Documents and Settings\mcm08@fuse.net\My Documents\2005 Business Projects\Slides for Century 21 Accounting\Blue\ch06\C21_blue_0604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" y="3733800"/>
            <a:ext cx="3198813" cy="1250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313" name="Rectangle 25"/>
          <p:cNvSpPr>
            <a:spLocks noChangeArrowheads="1"/>
          </p:cNvSpPr>
          <p:nvPr/>
        </p:nvSpPr>
        <p:spPr bwMode="auto">
          <a:xfrm>
            <a:off x="457200" y="5105400"/>
            <a:ext cx="3810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sz="2000">
                <a:latin typeface="Arial" charset="0"/>
              </a:rPr>
              <a:t>1.	Write the debit amount.</a:t>
            </a:r>
          </a:p>
        </p:txBody>
      </p:sp>
      <p:sp>
        <p:nvSpPr>
          <p:cNvPr id="12314" name="Rectangle 26"/>
          <p:cNvSpPr>
            <a:spLocks noChangeArrowheads="1"/>
          </p:cNvSpPr>
          <p:nvPr/>
        </p:nvSpPr>
        <p:spPr bwMode="auto">
          <a:xfrm>
            <a:off x="457200" y="5473700"/>
            <a:ext cx="33528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sz="2000">
                <a:latin typeface="Arial" charset="0"/>
              </a:rPr>
              <a:t>2.	Write the credit amount.</a:t>
            </a:r>
          </a:p>
        </p:txBody>
      </p:sp>
      <p:sp>
        <p:nvSpPr>
          <p:cNvPr id="12315" name="Rectangle 27"/>
          <p:cNvSpPr>
            <a:spLocks noChangeArrowheads="1"/>
          </p:cNvSpPr>
          <p:nvPr/>
        </p:nvSpPr>
        <p:spPr bwMode="auto">
          <a:xfrm>
            <a:off x="457200" y="5842000"/>
            <a:ext cx="51816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sz="2000">
                <a:latin typeface="Arial" charset="0"/>
              </a:rPr>
              <a:t>3.	Label the two parts of this adjustment.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04" grpId="0" animBg="1" autoUpdateAnimBg="0"/>
      <p:bldP spid="12305" grpId="0" animBg="1" autoUpdateAnimBg="0"/>
      <p:bldP spid="12313" grpId="0" autoUpdateAnimBg="0"/>
      <p:bldP spid="12314" grpId="0" autoUpdateAnimBg="0"/>
      <p:bldP spid="12315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7239000" y="-1588"/>
            <a:ext cx="1905000" cy="4572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1BFA2298-36C7-4EFA-A71B-820337996571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400800" y="6489700"/>
            <a:ext cx="2741613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/>
              <a:t>LESSON  6-2</a:t>
            </a:r>
          </a:p>
        </p:txBody>
      </p:sp>
      <p:sp>
        <p:nvSpPr>
          <p:cNvPr id="14343" name="Rectangle 7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mtClean="0"/>
              <a:t>PREPAID INSURANCE ADJUSTMENT </a:t>
            </a:r>
            <a:br>
              <a:rPr lang="en-US" smtClean="0"/>
            </a:br>
            <a:r>
              <a:rPr lang="en-US" smtClean="0"/>
              <a:t>ON A WORK SHEET</a:t>
            </a:r>
          </a:p>
        </p:txBody>
      </p:sp>
      <p:pic>
        <p:nvPicPr>
          <p:cNvPr id="14340" name="Picture 4" descr="C:\Documents and Settings\mcm08@fuse.net\My Documents\2005 Business Projects\Slides for Century 21 Accounting\Blue\ch06\C21_blue_0607.jpg"/>
          <p:cNvPicPr>
            <a:picLocks noChangeAspect="1" noChangeArrowheads="1"/>
          </p:cNvPicPr>
          <p:nvPr/>
        </p:nvPicPr>
        <p:blipFill>
          <a:blip r:embed="rId2" cstate="print"/>
          <a:srcRect l="1152" r="906" b="7310"/>
          <a:stretch>
            <a:fillRect/>
          </a:stretch>
        </p:blipFill>
        <p:spPr bwMode="auto">
          <a:xfrm>
            <a:off x="457200" y="1447800"/>
            <a:ext cx="82296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41" name="Picture 5" descr="C:\Documents and Settings\mcm08@fuse.net\My Documents\2005 Business Projects\Slides for Century 21 Accounting\Blue\ch06\C21_blue_060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" y="3733800"/>
            <a:ext cx="3198813" cy="1414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42" name="Picture 6" descr="C:\Documents and Settings\mcm08@fuse.net\My Documents\2005 Business Projects\Slides for Century 21 Accounting\Blue\ch06\C21_blue_0610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114800" y="3733800"/>
            <a:ext cx="3198813" cy="1414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8" name="Text Box 14"/>
          <p:cNvSpPr txBox="1">
            <a:spLocks noChangeArrowheads="1"/>
          </p:cNvSpPr>
          <p:nvPr/>
        </p:nvSpPr>
        <p:spPr bwMode="auto">
          <a:xfrm>
            <a:off x="7772400" y="714375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r>
              <a:rPr lang="en-US" sz="1600">
                <a:solidFill>
                  <a:srgbClr val="CCECFF"/>
                </a:solidFill>
                <a:latin typeface="Arial" charset="0"/>
              </a:rPr>
              <a:t>page 159</a:t>
            </a:r>
          </a:p>
        </p:txBody>
      </p:sp>
      <p:sp>
        <p:nvSpPr>
          <p:cNvPr id="14351" name="Rectangle 15"/>
          <p:cNvSpPr>
            <a:spLocks noChangeArrowheads="1"/>
          </p:cNvSpPr>
          <p:nvPr/>
        </p:nvSpPr>
        <p:spPr bwMode="auto">
          <a:xfrm>
            <a:off x="6705600" y="3475038"/>
            <a:ext cx="411163" cy="411162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0" tIns="0" rIns="0" bIns="0" anchor="ctr" anchorCtr="1"/>
          <a:lstStyle/>
          <a:p>
            <a:pPr algn="ctr">
              <a:defRPr/>
            </a:pPr>
            <a:r>
              <a:rPr lang="en-US" b="1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1</a:t>
            </a:r>
          </a:p>
        </p:txBody>
      </p:sp>
      <p:sp>
        <p:nvSpPr>
          <p:cNvPr id="14352" name="Rectangle 16"/>
          <p:cNvSpPr>
            <a:spLocks noChangeArrowheads="1"/>
          </p:cNvSpPr>
          <p:nvPr/>
        </p:nvSpPr>
        <p:spPr bwMode="auto">
          <a:xfrm>
            <a:off x="8199438" y="2133600"/>
            <a:ext cx="411162" cy="411163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0" tIns="0" rIns="0" bIns="0" anchor="ctr" anchorCtr="1"/>
          <a:lstStyle/>
          <a:p>
            <a:pPr algn="ctr">
              <a:defRPr/>
            </a:pPr>
            <a:r>
              <a:rPr lang="en-US" b="1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2</a:t>
            </a:r>
          </a:p>
        </p:txBody>
      </p:sp>
      <p:grpSp>
        <p:nvGrpSpPr>
          <p:cNvPr id="2" name="Group 17"/>
          <p:cNvGrpSpPr>
            <a:grpSpLocks/>
          </p:cNvGrpSpPr>
          <p:nvPr/>
        </p:nvGrpSpPr>
        <p:grpSpPr bwMode="auto">
          <a:xfrm>
            <a:off x="6142038" y="2276475"/>
            <a:ext cx="1173162" cy="771525"/>
            <a:chOff x="3869" y="1434"/>
            <a:chExt cx="739" cy="486"/>
          </a:xfrm>
        </p:grpSpPr>
        <p:sp>
          <p:nvSpPr>
            <p:cNvPr id="5135" name="Freeform 18"/>
            <p:cNvSpPr>
              <a:spLocks/>
            </p:cNvSpPr>
            <p:nvPr/>
          </p:nvSpPr>
          <p:spPr bwMode="auto">
            <a:xfrm>
              <a:off x="4032" y="1632"/>
              <a:ext cx="576" cy="288"/>
            </a:xfrm>
            <a:custGeom>
              <a:avLst/>
              <a:gdLst>
                <a:gd name="T0" fmla="*/ 576 w 624"/>
                <a:gd name="T1" fmla="*/ 0 h 336"/>
                <a:gd name="T2" fmla="*/ 0 w 624"/>
                <a:gd name="T3" fmla="*/ 0 h 336"/>
                <a:gd name="T4" fmla="*/ 0 w 624"/>
                <a:gd name="T5" fmla="*/ 288 h 336"/>
                <a:gd name="T6" fmla="*/ 0 60000 65536"/>
                <a:gd name="T7" fmla="*/ 0 60000 65536"/>
                <a:gd name="T8" fmla="*/ 0 60000 65536"/>
                <a:gd name="T9" fmla="*/ 0 w 624"/>
                <a:gd name="T10" fmla="*/ 0 h 336"/>
                <a:gd name="T11" fmla="*/ 624 w 624"/>
                <a:gd name="T12" fmla="*/ 336 h 3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24" h="336">
                  <a:moveTo>
                    <a:pt x="624" y="0"/>
                  </a:moveTo>
                  <a:lnTo>
                    <a:pt x="0" y="0"/>
                  </a:lnTo>
                  <a:lnTo>
                    <a:pt x="0" y="336"/>
                  </a:lnTo>
                </a:path>
              </a:pathLst>
            </a:custGeom>
            <a:noFill/>
            <a:ln w="38100" cmpd="sng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355" name="Rectangle 19"/>
            <p:cNvSpPr>
              <a:spLocks noChangeArrowheads="1"/>
            </p:cNvSpPr>
            <p:nvPr/>
          </p:nvSpPr>
          <p:spPr bwMode="auto">
            <a:xfrm>
              <a:off x="3869" y="1434"/>
              <a:ext cx="259" cy="259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 anchorCtr="1"/>
            <a:lstStyle/>
            <a:p>
              <a:pPr algn="ctr">
                <a:defRPr/>
              </a:pPr>
              <a:r>
                <a:rPr lang="en-US" b="1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3</a:t>
              </a:r>
            </a:p>
          </p:txBody>
        </p:sp>
      </p:grpSp>
      <p:sp>
        <p:nvSpPr>
          <p:cNvPr id="14356" name="Rectangle 20"/>
          <p:cNvSpPr>
            <a:spLocks noChangeArrowheads="1"/>
          </p:cNvSpPr>
          <p:nvPr/>
        </p:nvSpPr>
        <p:spPr bwMode="auto">
          <a:xfrm>
            <a:off x="457200" y="5105400"/>
            <a:ext cx="3810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sz="2000">
                <a:latin typeface="Arial" charset="0"/>
              </a:rPr>
              <a:t>1.	Write the debit amount.</a:t>
            </a:r>
          </a:p>
        </p:txBody>
      </p:sp>
      <p:sp>
        <p:nvSpPr>
          <p:cNvPr id="14357" name="Rectangle 21"/>
          <p:cNvSpPr>
            <a:spLocks noChangeArrowheads="1"/>
          </p:cNvSpPr>
          <p:nvPr/>
        </p:nvSpPr>
        <p:spPr bwMode="auto">
          <a:xfrm>
            <a:off x="457200" y="5473700"/>
            <a:ext cx="33528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sz="2000">
                <a:latin typeface="Arial" charset="0"/>
              </a:rPr>
              <a:t>2.	Write the credit amount.</a:t>
            </a:r>
          </a:p>
        </p:txBody>
      </p:sp>
      <p:sp>
        <p:nvSpPr>
          <p:cNvPr id="14358" name="Rectangle 22"/>
          <p:cNvSpPr>
            <a:spLocks noChangeArrowheads="1"/>
          </p:cNvSpPr>
          <p:nvPr/>
        </p:nvSpPr>
        <p:spPr bwMode="auto">
          <a:xfrm>
            <a:off x="457200" y="5842000"/>
            <a:ext cx="51816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sz="2000">
                <a:latin typeface="Arial" charset="0"/>
              </a:rPr>
              <a:t>3.	Label the two parts of this adjustment.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51" grpId="0" animBg="1" autoUpdateAnimBg="0"/>
      <p:bldP spid="14352" grpId="0" animBg="1" autoUpdateAnimBg="0"/>
      <p:bldP spid="14356" grpId="0" autoUpdateAnimBg="0"/>
      <p:bldP spid="14357" grpId="0" autoUpdateAnimBg="0"/>
      <p:bldP spid="14358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7239000" y="-1588"/>
            <a:ext cx="1905000" cy="4572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3675971-98ED-4A42-A743-25A2D9408056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20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400800" y="6489700"/>
            <a:ext cx="2741613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/>
              <a:t>LESSON  6-2</a:t>
            </a:r>
          </a:p>
        </p:txBody>
      </p:sp>
      <p:grpSp>
        <p:nvGrpSpPr>
          <p:cNvPr id="2" name="Group 23"/>
          <p:cNvGrpSpPr>
            <a:grpSpLocks/>
          </p:cNvGrpSpPr>
          <p:nvPr/>
        </p:nvGrpSpPr>
        <p:grpSpPr bwMode="auto">
          <a:xfrm>
            <a:off x="457200" y="1447800"/>
            <a:ext cx="8229600" cy="3260725"/>
            <a:chOff x="288" y="912"/>
            <a:chExt cx="5184" cy="2054"/>
          </a:xfrm>
        </p:grpSpPr>
        <p:pic>
          <p:nvPicPr>
            <p:cNvPr id="6163" name="Picture 4" descr="C:\Documents and Settings\mcm08@fuse.net\My Documents\2005 Business Projects\Slides for Century 21 Accounting\Blue\ch06\C21_blue_0611.jpg"/>
            <p:cNvPicPr>
              <a:picLocks noChangeAspect="1" noChangeArrowheads="1"/>
            </p:cNvPicPr>
            <p:nvPr/>
          </p:nvPicPr>
          <p:blipFill>
            <a:blip r:embed="rId2" cstate="print"/>
            <a:srcRect l="681" t="2316" r="1361" b="62248"/>
            <a:stretch>
              <a:fillRect/>
            </a:stretch>
          </p:blipFill>
          <p:spPr bwMode="auto">
            <a:xfrm>
              <a:off x="288" y="912"/>
              <a:ext cx="5184" cy="1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164" name="Picture 13" descr="C:\Documents and Settings\mcm08@fuse.net\My Documents\2005 Business Projects\Slides for Century 21 Accounting\Blue\ch06\C21_blue_0611.jpg"/>
            <p:cNvPicPr>
              <a:picLocks noChangeAspect="1" noChangeArrowheads="1"/>
            </p:cNvPicPr>
            <p:nvPr/>
          </p:nvPicPr>
          <p:blipFill>
            <a:blip r:embed="rId2" cstate="print"/>
            <a:srcRect l="681" t="74605" r="1361" b="1595"/>
            <a:stretch>
              <a:fillRect/>
            </a:stretch>
          </p:blipFill>
          <p:spPr bwMode="auto">
            <a:xfrm>
              <a:off x="288" y="2160"/>
              <a:ext cx="5184" cy="80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6389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mtClean="0"/>
              <a:t>PROVING THE ADJUSTMENTS COLUMNS OF A WORK SHEET</a:t>
            </a:r>
          </a:p>
        </p:txBody>
      </p:sp>
      <p:sp>
        <p:nvSpPr>
          <p:cNvPr id="6150" name="Text Box 12"/>
          <p:cNvSpPr txBox="1">
            <a:spLocks noChangeArrowheads="1"/>
          </p:cNvSpPr>
          <p:nvPr/>
        </p:nvSpPr>
        <p:spPr bwMode="auto">
          <a:xfrm>
            <a:off x="7772400" y="714375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r>
              <a:rPr lang="en-US" sz="1600">
                <a:solidFill>
                  <a:srgbClr val="CCECFF"/>
                </a:solidFill>
                <a:latin typeface="Arial" charset="0"/>
              </a:rPr>
              <a:t>page 160</a:t>
            </a:r>
          </a:p>
        </p:txBody>
      </p:sp>
      <p:sp>
        <p:nvSpPr>
          <p:cNvPr id="16398" name="Rectangle 14"/>
          <p:cNvSpPr>
            <a:spLocks noChangeArrowheads="1"/>
          </p:cNvSpPr>
          <p:nvPr/>
        </p:nvSpPr>
        <p:spPr bwMode="auto">
          <a:xfrm>
            <a:off x="457200" y="5832475"/>
            <a:ext cx="254793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sz="2000">
                <a:latin typeface="Arial" charset="0"/>
              </a:rPr>
              <a:t>3.	Rule double lines.</a:t>
            </a:r>
          </a:p>
        </p:txBody>
      </p:sp>
      <p:sp>
        <p:nvSpPr>
          <p:cNvPr id="16399" name="Rectangle 15"/>
          <p:cNvSpPr>
            <a:spLocks noChangeArrowheads="1"/>
          </p:cNvSpPr>
          <p:nvPr/>
        </p:nvSpPr>
        <p:spPr bwMode="auto">
          <a:xfrm>
            <a:off x="457200" y="5165725"/>
            <a:ext cx="68580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sz="2000">
                <a:latin typeface="Arial" charset="0"/>
              </a:rPr>
              <a:t>2.	Add both the Adjustments Debit and Credit columns. </a:t>
            </a:r>
            <a:br>
              <a:rPr lang="en-US" sz="2000">
                <a:latin typeface="Arial" charset="0"/>
              </a:rPr>
            </a:br>
            <a:r>
              <a:rPr lang="en-US" sz="2000">
                <a:latin typeface="Arial" charset="0"/>
              </a:rPr>
              <a:t>Write each column’s total.</a:t>
            </a:r>
          </a:p>
        </p:txBody>
      </p:sp>
      <p:sp>
        <p:nvSpPr>
          <p:cNvPr id="16400" name="Rectangle 16"/>
          <p:cNvSpPr>
            <a:spLocks noChangeArrowheads="1"/>
          </p:cNvSpPr>
          <p:nvPr/>
        </p:nvSpPr>
        <p:spPr bwMode="auto">
          <a:xfrm>
            <a:off x="457200" y="4800600"/>
            <a:ext cx="25336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sz="2000">
                <a:latin typeface="Arial" charset="0"/>
              </a:rPr>
              <a:t>1.	Rule a single line.</a:t>
            </a:r>
          </a:p>
        </p:txBody>
      </p:sp>
      <p:grpSp>
        <p:nvGrpSpPr>
          <p:cNvPr id="3" name="Group 19"/>
          <p:cNvGrpSpPr>
            <a:grpSpLocks/>
          </p:cNvGrpSpPr>
          <p:nvPr/>
        </p:nvGrpSpPr>
        <p:grpSpPr bwMode="auto">
          <a:xfrm>
            <a:off x="8096250" y="3276600"/>
            <a:ext cx="411163" cy="866775"/>
            <a:chOff x="5100" y="2064"/>
            <a:chExt cx="259" cy="546"/>
          </a:xfrm>
        </p:grpSpPr>
        <p:sp>
          <p:nvSpPr>
            <p:cNvPr id="6161" name="Line 18"/>
            <p:cNvSpPr>
              <a:spLocks noChangeShapeType="1"/>
            </p:cNvSpPr>
            <p:nvPr/>
          </p:nvSpPr>
          <p:spPr bwMode="auto">
            <a:xfrm flipV="1">
              <a:off x="5232" y="2130"/>
              <a:ext cx="0" cy="4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390" name="Rectangle 6"/>
            <p:cNvSpPr>
              <a:spLocks noChangeArrowheads="1"/>
            </p:cNvSpPr>
            <p:nvPr/>
          </p:nvSpPr>
          <p:spPr bwMode="auto">
            <a:xfrm>
              <a:off x="5100" y="2064"/>
              <a:ext cx="259" cy="259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 anchorCtr="1"/>
            <a:lstStyle/>
            <a:p>
              <a:pPr algn="ctr">
                <a:defRPr/>
              </a:pPr>
              <a:r>
                <a:rPr lang="en-US" b="1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1</a:t>
              </a:r>
            </a:p>
          </p:txBody>
        </p:sp>
      </p:grpSp>
      <p:grpSp>
        <p:nvGrpSpPr>
          <p:cNvPr id="4" name="Group 20"/>
          <p:cNvGrpSpPr>
            <a:grpSpLocks/>
          </p:cNvGrpSpPr>
          <p:nvPr/>
        </p:nvGrpSpPr>
        <p:grpSpPr bwMode="auto">
          <a:xfrm>
            <a:off x="7781925" y="4572000"/>
            <a:ext cx="411163" cy="944563"/>
            <a:chOff x="4902" y="2880"/>
            <a:chExt cx="259" cy="595"/>
          </a:xfrm>
        </p:grpSpPr>
        <p:sp>
          <p:nvSpPr>
            <p:cNvPr id="6159" name="Line 17"/>
            <p:cNvSpPr>
              <a:spLocks noChangeShapeType="1"/>
            </p:cNvSpPr>
            <p:nvPr/>
          </p:nvSpPr>
          <p:spPr bwMode="auto">
            <a:xfrm flipV="1">
              <a:off x="5040" y="2880"/>
              <a:ext cx="0" cy="4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392" name="Rectangle 8"/>
            <p:cNvSpPr>
              <a:spLocks noChangeArrowheads="1"/>
            </p:cNvSpPr>
            <p:nvPr/>
          </p:nvSpPr>
          <p:spPr bwMode="auto">
            <a:xfrm>
              <a:off x="4902" y="3216"/>
              <a:ext cx="259" cy="259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 anchorCtr="1"/>
            <a:lstStyle/>
            <a:p>
              <a:pPr algn="ctr">
                <a:defRPr/>
              </a:pPr>
              <a:r>
                <a:rPr lang="en-US" b="1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3</a:t>
              </a:r>
            </a:p>
          </p:txBody>
        </p:sp>
      </p:grpSp>
      <p:grpSp>
        <p:nvGrpSpPr>
          <p:cNvPr id="5" name="Group 22"/>
          <p:cNvGrpSpPr>
            <a:grpSpLocks/>
          </p:cNvGrpSpPr>
          <p:nvPr/>
        </p:nvGrpSpPr>
        <p:grpSpPr bwMode="auto">
          <a:xfrm>
            <a:off x="3276600" y="4133850"/>
            <a:ext cx="838200" cy="411163"/>
            <a:chOff x="2064" y="2604"/>
            <a:chExt cx="528" cy="259"/>
          </a:xfrm>
        </p:grpSpPr>
        <p:sp>
          <p:nvSpPr>
            <p:cNvPr id="6157" name="Line 21"/>
            <p:cNvSpPr>
              <a:spLocks noChangeShapeType="1"/>
            </p:cNvSpPr>
            <p:nvPr/>
          </p:nvSpPr>
          <p:spPr bwMode="auto">
            <a:xfrm flipH="1">
              <a:off x="2112" y="2736"/>
              <a:ext cx="48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391" name="Rectangle 7"/>
            <p:cNvSpPr>
              <a:spLocks noChangeArrowheads="1"/>
            </p:cNvSpPr>
            <p:nvPr/>
          </p:nvSpPr>
          <p:spPr bwMode="auto">
            <a:xfrm>
              <a:off x="2064" y="2604"/>
              <a:ext cx="259" cy="259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 anchorCtr="1"/>
            <a:lstStyle/>
            <a:p>
              <a:pPr algn="ctr">
                <a:defRPr/>
              </a:pPr>
              <a:r>
                <a:rPr lang="en-US" b="1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2</a:t>
              </a: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8" grpId="0" build="p" autoUpdateAnimBg="0"/>
      <p:bldP spid="16399" grpId="0" build="p" autoUpdateAnimBg="0"/>
      <p:bldP spid="16400" grpId="0" build="p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7239000" y="-1588"/>
            <a:ext cx="1905000" cy="4572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6948C6C-326B-473B-9D7E-2CAB15773CBE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400800" y="6489700"/>
            <a:ext cx="2741613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/>
              <a:t>LESSON  6-2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PREPARING A WORK SHEET</a:t>
            </a:r>
          </a:p>
        </p:txBody>
      </p:sp>
      <p:sp>
        <p:nvSpPr>
          <p:cNvPr id="7173" name="Text Box 6"/>
          <p:cNvSpPr txBox="1">
            <a:spLocks noChangeArrowheads="1"/>
          </p:cNvSpPr>
          <p:nvPr/>
        </p:nvSpPr>
        <p:spPr bwMode="auto">
          <a:xfrm>
            <a:off x="7772400" y="714375"/>
            <a:ext cx="1371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r>
              <a:rPr lang="en-US" sz="1600">
                <a:solidFill>
                  <a:srgbClr val="CCECFF"/>
                </a:solidFill>
                <a:latin typeface="Arial" charset="0"/>
              </a:rPr>
              <a:t>page 160 C</a:t>
            </a:r>
          </a:p>
        </p:txBody>
      </p:sp>
      <p:sp>
        <p:nvSpPr>
          <p:cNvPr id="18439" name="Text Box 7"/>
          <p:cNvSpPr txBox="1">
            <a:spLocks noChangeArrowheads="1"/>
          </p:cNvSpPr>
          <p:nvPr/>
        </p:nvSpPr>
        <p:spPr bwMode="auto">
          <a:xfrm>
            <a:off x="457200" y="1676400"/>
            <a:ext cx="8229600" cy="432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4488" indent="-344488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>
                <a:latin typeface="Arial" charset="0"/>
              </a:rPr>
              <a:t>1.	Write the heading.</a:t>
            </a:r>
          </a:p>
          <a:p>
            <a:pPr marL="344488" indent="-344488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>
                <a:latin typeface="Arial" charset="0"/>
              </a:rPr>
              <a:t>2.	Record the trial balance.</a:t>
            </a:r>
          </a:p>
          <a:p>
            <a:pPr marL="344488" indent="-344488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>
                <a:latin typeface="Arial" charset="0"/>
              </a:rPr>
              <a:t>3.	Record the supplies adjustment.</a:t>
            </a:r>
          </a:p>
          <a:p>
            <a:pPr marL="344488" indent="-344488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>
                <a:latin typeface="Arial" charset="0"/>
              </a:rPr>
              <a:t>4.	Record the prepaid insurance adjustment.</a:t>
            </a:r>
          </a:p>
          <a:p>
            <a:pPr marL="344488" indent="-344488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>
                <a:latin typeface="Arial" charset="0"/>
              </a:rPr>
              <a:t>5.	Prove the Adjustments columns.</a:t>
            </a:r>
          </a:p>
          <a:p>
            <a:pPr marL="344488" indent="-344488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>
                <a:latin typeface="Arial" charset="0"/>
              </a:rPr>
              <a:t>6.	Extend all balance sheet account balances.</a:t>
            </a:r>
          </a:p>
          <a:p>
            <a:pPr marL="344488" indent="-344488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>
                <a:latin typeface="Arial" charset="0"/>
              </a:rPr>
              <a:t>7.	Extend all income statement account balances.</a:t>
            </a:r>
          </a:p>
          <a:p>
            <a:pPr marL="344488" indent="-344488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>
                <a:latin typeface="Arial" charset="0"/>
              </a:rPr>
              <a:t>8.	Calculate and record the net income (or net loss).</a:t>
            </a:r>
          </a:p>
          <a:p>
            <a:pPr marL="344488" indent="-344488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>
                <a:latin typeface="Arial" charset="0"/>
              </a:rPr>
              <a:t>9.	Total and rule the Income Statement and Balance Sheet columns.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9" grpId="0" build="p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239000" y="-1588"/>
            <a:ext cx="1905000" cy="4572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08AF851E-E1A3-4F3D-B581-EAA3CFD733AC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15" name="Footer Placeholder 2"/>
          <p:cNvSpPr>
            <a:spLocks noGrp="1"/>
          </p:cNvSpPr>
          <p:nvPr>
            <p:ph type="ftr" sz="quarter" idx="4294967295"/>
          </p:nvPr>
        </p:nvSpPr>
        <p:spPr>
          <a:xfrm>
            <a:off x="6400800" y="6489700"/>
            <a:ext cx="2741613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/>
              <a:t>LESSON  6-2</a:t>
            </a:r>
          </a:p>
        </p:txBody>
      </p:sp>
      <p:sp>
        <p:nvSpPr>
          <p:cNvPr id="8196" name="Rectangle 2"/>
          <p:cNvSpPr>
            <a:spLocks noChangeArrowheads="1"/>
          </p:cNvSpPr>
          <p:nvPr/>
        </p:nvSpPr>
        <p:spPr bwMode="auto">
          <a:xfrm>
            <a:off x="0" y="5791200"/>
            <a:ext cx="9144000" cy="6096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hlink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0" y="0"/>
            <a:ext cx="9144000" cy="6284913"/>
            <a:chOff x="0" y="73"/>
            <a:chExt cx="5760" cy="3959"/>
          </a:xfrm>
        </p:grpSpPr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0" y="73"/>
              <a:ext cx="5760" cy="3959"/>
              <a:chOff x="0" y="0"/>
              <a:chExt cx="5760" cy="3959"/>
            </a:xfrm>
          </p:grpSpPr>
          <p:pic>
            <p:nvPicPr>
              <p:cNvPr id="8206" name="Picture 5" descr="C:\Documents and Settings\mcm08@fuse.net\My Documents\2005 Business Projects\Slides for Century 21 Accounting\Blue\Art\blue_last_two\C21_blue_overlay.jp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0" y="0"/>
                <a:ext cx="5760" cy="39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8207" name="Picture 6" descr="C:\Documents and Settings\mcm08@fuse.net\My Documents\2005 Business Projects\Slides for Century 21 Accounting\Blue\Art\blue_last_two\C21_blue_overlay.jp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 l="45833" t="19398" r="36667"/>
              <a:stretch>
                <a:fillRect/>
              </a:stretch>
            </p:blipFill>
            <p:spPr bwMode="auto">
              <a:xfrm>
                <a:off x="1632" y="768"/>
                <a:ext cx="1008" cy="31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pic>
          <p:nvPicPr>
            <p:cNvPr id="8199" name="Picture 7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606" r="71666" b="86057"/>
            <a:stretch>
              <a:fillRect/>
            </a:stretch>
          </p:blipFill>
          <p:spPr bwMode="auto">
            <a:xfrm>
              <a:off x="2112" y="96"/>
              <a:ext cx="1536" cy="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200" name="Picture 8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954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201" name="Picture 9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2249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202" name="Picture 10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1390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203" name="Picture 11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1814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204" name="Picture 12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2673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205" name="Picture 13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3102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239000" y="-1588"/>
            <a:ext cx="1905000" cy="4572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C360656-DD72-48CE-AB8C-46C714792855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15" name="Footer Placeholder 2"/>
          <p:cNvSpPr>
            <a:spLocks noGrp="1"/>
          </p:cNvSpPr>
          <p:nvPr>
            <p:ph type="ftr" sz="quarter" idx="4294967295"/>
          </p:nvPr>
        </p:nvSpPr>
        <p:spPr>
          <a:xfrm>
            <a:off x="6400800" y="6489700"/>
            <a:ext cx="2741613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/>
              <a:t>LESSON  6-2</a:t>
            </a:r>
          </a:p>
        </p:txBody>
      </p:sp>
      <p:sp>
        <p:nvSpPr>
          <p:cNvPr id="9220" name="Rectangle 2"/>
          <p:cNvSpPr>
            <a:spLocks noChangeArrowheads="1"/>
          </p:cNvSpPr>
          <p:nvPr/>
        </p:nvSpPr>
        <p:spPr bwMode="auto">
          <a:xfrm>
            <a:off x="0" y="5791200"/>
            <a:ext cx="9144000" cy="6096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hlink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0" y="0"/>
            <a:ext cx="9144000" cy="6284913"/>
            <a:chOff x="0" y="0"/>
            <a:chExt cx="5760" cy="3959"/>
          </a:xfrm>
        </p:grpSpPr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0" y="0"/>
              <a:ext cx="5760" cy="3959"/>
              <a:chOff x="0" y="0"/>
              <a:chExt cx="5760" cy="3959"/>
            </a:xfrm>
          </p:grpSpPr>
          <p:pic>
            <p:nvPicPr>
              <p:cNvPr id="9230" name="Picture 5" descr="C:\Documents and Settings\mcm08@fuse.net\My Documents\2005 Business Projects\Slides for Century 21 Accounting\Blue\Art\blue_last_two\C21_blue_overlay.jp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0" y="0"/>
                <a:ext cx="5760" cy="39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9231" name="Picture 6" descr="C:\Documents and Settings\mcm08@fuse.net\My Documents\2005 Business Projects\Slides for Century 21 Accounting\Blue\Art\blue_last_two\C21_blue_overlay.jp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 l="45833" t="19398" r="36667"/>
              <a:stretch>
                <a:fillRect/>
              </a:stretch>
            </p:blipFill>
            <p:spPr bwMode="auto">
              <a:xfrm>
                <a:off x="1632" y="768"/>
                <a:ext cx="1008" cy="31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pic>
          <p:nvPicPr>
            <p:cNvPr id="9224" name="Picture 7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881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225" name="Picture 8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2176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226" name="Picture 9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1317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227" name="Picture 10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1741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228" name="Picture 11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2600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9229" name="Picture 12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1666" t="87299" r="71428"/>
            <a:stretch>
              <a:fillRect/>
            </a:stretch>
          </p:blipFill>
          <p:spPr bwMode="auto">
            <a:xfrm>
              <a:off x="96" y="3029"/>
              <a:ext cx="1550" cy="5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01389" name="Rectangle 13"/>
          <p:cNvSpPr>
            <a:spLocks noChangeArrowheads="1"/>
          </p:cNvSpPr>
          <p:nvPr/>
        </p:nvSpPr>
        <p:spPr bwMode="auto">
          <a:xfrm>
            <a:off x="2971800" y="265113"/>
            <a:ext cx="411163" cy="411162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0" tIns="0" rIns="0" bIns="0" anchor="ctr" anchorCtr="1"/>
          <a:lstStyle/>
          <a:p>
            <a:pPr algn="ctr">
              <a:defRPr/>
            </a:pPr>
            <a:r>
              <a:rPr lang="en-US" b="1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1</a:t>
            </a:r>
          </a:p>
        </p:txBody>
      </p:sp>
    </p:spTree>
  </p:cSld>
  <p:clrMapOvr>
    <a:masterClrMapping/>
  </p:clrMapOvr>
  <p:transition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239000" y="-1588"/>
            <a:ext cx="1905000" cy="4572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FA3DA7A2-F153-41F8-8A6C-F8C0F978FDAC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74" name="Footer Placeholder 2"/>
          <p:cNvSpPr>
            <a:spLocks noGrp="1"/>
          </p:cNvSpPr>
          <p:nvPr>
            <p:ph type="ftr" sz="quarter" idx="4294967295"/>
          </p:nvPr>
        </p:nvSpPr>
        <p:spPr>
          <a:xfrm>
            <a:off x="6400800" y="6489700"/>
            <a:ext cx="2741613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/>
              <a:t>LESSON  6-2</a:t>
            </a:r>
          </a:p>
        </p:txBody>
      </p:sp>
      <p:sp>
        <p:nvSpPr>
          <p:cNvPr id="10244" name="Rectangle 2"/>
          <p:cNvSpPr>
            <a:spLocks noChangeArrowheads="1"/>
          </p:cNvSpPr>
          <p:nvPr/>
        </p:nvSpPr>
        <p:spPr bwMode="auto">
          <a:xfrm>
            <a:off x="0" y="5791200"/>
            <a:ext cx="9144000" cy="6096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hlink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0" y="0"/>
            <a:ext cx="9144000" cy="6284913"/>
            <a:chOff x="0" y="0"/>
            <a:chExt cx="5760" cy="3959"/>
          </a:xfrm>
        </p:grpSpPr>
        <p:pic>
          <p:nvPicPr>
            <p:cNvPr id="10313" name="Picture 4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5760" cy="395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314" name="Picture 5" descr="C:\Documents and Settings\mcm08@fuse.net\My Documents\2005 Business Projects\Slides for Century 21 Accounting\Blue\Art\blue_last_two\C21_blue_overlay.jpg"/>
            <p:cNvPicPr>
              <a:picLocks noChangeAspect="1" noChangeArrowheads="1"/>
            </p:cNvPicPr>
            <p:nvPr/>
          </p:nvPicPr>
          <p:blipFill>
            <a:blip r:embed="rId2" cstate="print"/>
            <a:srcRect l="45833" t="19398" r="36667"/>
            <a:stretch>
              <a:fillRect/>
            </a:stretch>
          </p:blipFill>
          <p:spPr bwMode="auto">
            <a:xfrm>
              <a:off x="1632" y="768"/>
              <a:ext cx="1008" cy="31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3" name="Group 6"/>
          <p:cNvGrpSpPr>
            <a:grpSpLocks/>
          </p:cNvGrpSpPr>
          <p:nvPr/>
        </p:nvGrpSpPr>
        <p:grpSpPr bwMode="auto">
          <a:xfrm>
            <a:off x="4175125" y="2498725"/>
            <a:ext cx="1685925" cy="2149475"/>
            <a:chOff x="2630" y="1647"/>
            <a:chExt cx="1062" cy="1354"/>
          </a:xfrm>
        </p:grpSpPr>
        <p:sp>
          <p:nvSpPr>
            <p:cNvPr id="10308" name="Text Box 7"/>
            <p:cNvSpPr txBox="1">
              <a:spLocks noChangeArrowheads="1"/>
            </p:cNvSpPr>
            <p:nvPr/>
          </p:nvSpPr>
          <p:spPr bwMode="auto">
            <a:xfrm>
              <a:off x="2630" y="2804"/>
              <a:ext cx="570" cy="1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en-US" sz="1600" baseline="30000"/>
                <a:t>(b)</a:t>
              </a:r>
              <a:r>
                <a:rPr lang="en-US" sz="1600"/>
                <a:t> 10000</a:t>
              </a:r>
            </a:p>
          </p:txBody>
        </p:sp>
        <p:grpSp>
          <p:nvGrpSpPr>
            <p:cNvPr id="4" name="Group 8"/>
            <p:cNvGrpSpPr>
              <a:grpSpLocks/>
            </p:cNvGrpSpPr>
            <p:nvPr/>
          </p:nvGrpSpPr>
          <p:grpSpPr bwMode="auto">
            <a:xfrm>
              <a:off x="2976" y="1824"/>
              <a:ext cx="528" cy="1008"/>
              <a:chOff x="2976" y="1824"/>
              <a:chExt cx="528" cy="1008"/>
            </a:xfrm>
          </p:grpSpPr>
          <p:sp>
            <p:nvSpPr>
              <p:cNvPr id="10311" name="Line 9"/>
              <p:cNvSpPr>
                <a:spLocks noChangeShapeType="1"/>
              </p:cNvSpPr>
              <p:nvPr/>
            </p:nvSpPr>
            <p:spPr bwMode="auto">
              <a:xfrm flipH="1">
                <a:off x="2976" y="1824"/>
                <a:ext cx="528" cy="1008"/>
              </a:xfrm>
              <a:prstGeom prst="line">
                <a:avLst/>
              </a:prstGeom>
              <a:noFill/>
              <a:ln w="38100">
                <a:solidFill>
                  <a:schemeClr val="accent2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410" name="Rectangle 10"/>
              <p:cNvSpPr>
                <a:spLocks noChangeArrowheads="1"/>
              </p:cNvSpPr>
              <p:nvPr/>
            </p:nvSpPr>
            <p:spPr bwMode="auto">
              <a:xfrm>
                <a:off x="3111" y="2198"/>
                <a:ext cx="259" cy="259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 anchorCtr="1"/>
              <a:lstStyle/>
              <a:p>
                <a:pPr algn="ctr">
                  <a:defRPr/>
                </a:pPr>
                <a:r>
                  <a:rPr lang="en-US" b="1">
                    <a:solidFill>
                      <a:schemeClr val="folHlink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charset="0"/>
                  </a:rPr>
                  <a:t>4</a:t>
                </a:r>
              </a:p>
            </p:txBody>
          </p:sp>
        </p:grpSp>
        <p:sp>
          <p:nvSpPr>
            <p:cNvPr id="10310" name="Text Box 11"/>
            <p:cNvSpPr txBox="1">
              <a:spLocks noChangeArrowheads="1"/>
            </p:cNvSpPr>
            <p:nvPr/>
          </p:nvSpPr>
          <p:spPr bwMode="auto">
            <a:xfrm>
              <a:off x="3122" y="1647"/>
              <a:ext cx="570" cy="1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en-US" sz="1600" baseline="30000"/>
                <a:t>(b)</a:t>
              </a:r>
              <a:r>
                <a:rPr lang="en-US" sz="1600"/>
                <a:t> 10000</a:t>
              </a:r>
            </a:p>
          </p:txBody>
        </p:sp>
      </p:grpSp>
      <p:grpSp>
        <p:nvGrpSpPr>
          <p:cNvPr id="5" name="Group 12"/>
          <p:cNvGrpSpPr>
            <a:grpSpLocks/>
          </p:cNvGrpSpPr>
          <p:nvPr/>
        </p:nvGrpSpPr>
        <p:grpSpPr bwMode="auto">
          <a:xfrm>
            <a:off x="4175125" y="2278063"/>
            <a:ext cx="2016125" cy="3038475"/>
            <a:chOff x="2630" y="1435"/>
            <a:chExt cx="1270" cy="1914"/>
          </a:xfrm>
        </p:grpSpPr>
        <p:sp>
          <p:nvSpPr>
            <p:cNvPr id="10303" name="Text Box 13"/>
            <p:cNvSpPr txBox="1">
              <a:spLocks noChangeArrowheads="1"/>
            </p:cNvSpPr>
            <p:nvPr/>
          </p:nvSpPr>
          <p:spPr bwMode="auto">
            <a:xfrm>
              <a:off x="3127" y="1435"/>
              <a:ext cx="565" cy="1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en-US" sz="1600" baseline="30000"/>
                <a:t>(a)</a:t>
              </a:r>
              <a:r>
                <a:rPr lang="en-US" sz="1600"/>
                <a:t> 71500</a:t>
              </a:r>
            </a:p>
          </p:txBody>
        </p:sp>
        <p:sp>
          <p:nvSpPr>
            <p:cNvPr id="10304" name="Text Box 14"/>
            <p:cNvSpPr txBox="1">
              <a:spLocks noChangeArrowheads="1"/>
            </p:cNvSpPr>
            <p:nvPr/>
          </p:nvSpPr>
          <p:spPr bwMode="auto">
            <a:xfrm>
              <a:off x="2630" y="3152"/>
              <a:ext cx="565" cy="1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en-US" sz="1600" baseline="30000"/>
                <a:t>(a)</a:t>
              </a:r>
              <a:r>
                <a:rPr lang="en-US" sz="1600"/>
                <a:t> 71500</a:t>
              </a:r>
            </a:p>
          </p:txBody>
        </p:sp>
        <p:grpSp>
          <p:nvGrpSpPr>
            <p:cNvPr id="6" name="Group 15"/>
            <p:cNvGrpSpPr>
              <a:grpSpLocks/>
            </p:cNvGrpSpPr>
            <p:nvPr/>
          </p:nvGrpSpPr>
          <p:grpSpPr bwMode="auto">
            <a:xfrm>
              <a:off x="3036" y="1529"/>
              <a:ext cx="864" cy="1662"/>
              <a:chOff x="3036" y="1602"/>
              <a:chExt cx="864" cy="1662"/>
            </a:xfrm>
          </p:grpSpPr>
          <p:sp>
            <p:nvSpPr>
              <p:cNvPr id="10306" name="Freeform 16"/>
              <p:cNvSpPr>
                <a:spLocks/>
              </p:cNvSpPr>
              <p:nvPr/>
            </p:nvSpPr>
            <p:spPr bwMode="auto">
              <a:xfrm>
                <a:off x="3036" y="1602"/>
                <a:ext cx="864" cy="1662"/>
              </a:xfrm>
              <a:custGeom>
                <a:avLst/>
                <a:gdLst>
                  <a:gd name="T0" fmla="*/ 0 w 864"/>
                  <a:gd name="T1" fmla="*/ 1662 h 1584"/>
                  <a:gd name="T2" fmla="*/ 864 w 864"/>
                  <a:gd name="T3" fmla="*/ 0 h 1584"/>
                  <a:gd name="T4" fmla="*/ 624 w 864"/>
                  <a:gd name="T5" fmla="*/ 0 h 1584"/>
                  <a:gd name="T6" fmla="*/ 0 60000 65536"/>
                  <a:gd name="T7" fmla="*/ 0 60000 65536"/>
                  <a:gd name="T8" fmla="*/ 0 60000 65536"/>
                  <a:gd name="T9" fmla="*/ 0 w 864"/>
                  <a:gd name="T10" fmla="*/ 0 h 1584"/>
                  <a:gd name="T11" fmla="*/ 864 w 864"/>
                  <a:gd name="T12" fmla="*/ 1584 h 158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864" h="1584">
                    <a:moveTo>
                      <a:pt x="0" y="1584"/>
                    </a:moveTo>
                    <a:lnTo>
                      <a:pt x="864" y="0"/>
                    </a:lnTo>
                    <a:lnTo>
                      <a:pt x="624" y="0"/>
                    </a:lnTo>
                  </a:path>
                </a:pathLst>
              </a:custGeom>
              <a:noFill/>
              <a:ln w="38100" cmpd="sng">
                <a:solidFill>
                  <a:schemeClr val="accent2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417" name="Rectangle 17"/>
              <p:cNvSpPr>
                <a:spLocks noChangeArrowheads="1"/>
              </p:cNvSpPr>
              <p:nvPr/>
            </p:nvSpPr>
            <p:spPr bwMode="auto">
              <a:xfrm>
                <a:off x="3504" y="2016"/>
                <a:ext cx="259" cy="259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 anchorCtr="1"/>
              <a:lstStyle/>
              <a:p>
                <a:pPr algn="ctr">
                  <a:defRPr/>
                </a:pPr>
                <a:r>
                  <a:rPr lang="en-US" b="1">
                    <a:solidFill>
                      <a:schemeClr val="folHlink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Arial" charset="0"/>
                  </a:rPr>
                  <a:t>3</a:t>
                </a:r>
              </a:p>
            </p:txBody>
          </p:sp>
        </p:grpSp>
      </p:grpSp>
      <p:grpSp>
        <p:nvGrpSpPr>
          <p:cNvPr id="7" name="Group 18"/>
          <p:cNvGrpSpPr>
            <a:grpSpLocks/>
          </p:cNvGrpSpPr>
          <p:nvPr/>
        </p:nvGrpSpPr>
        <p:grpSpPr bwMode="auto">
          <a:xfrm>
            <a:off x="795338" y="1371600"/>
            <a:ext cx="3471862" cy="4164013"/>
            <a:chOff x="501" y="864"/>
            <a:chExt cx="2187" cy="2623"/>
          </a:xfrm>
        </p:grpSpPr>
        <p:sp>
          <p:nvSpPr>
            <p:cNvPr id="10295" name="Text Box 19"/>
            <p:cNvSpPr txBox="1">
              <a:spLocks noChangeArrowheads="1"/>
            </p:cNvSpPr>
            <p:nvPr/>
          </p:nvSpPr>
          <p:spPr bwMode="auto">
            <a:xfrm>
              <a:off x="501" y="864"/>
              <a:ext cx="527" cy="4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rIns="128016">
              <a:spAutoFit/>
            </a:bodyPr>
            <a:lstStyle/>
            <a:p>
              <a:pPr algn="r">
                <a:lnSpc>
                  <a:spcPct val="90000"/>
                </a:lnSpc>
                <a:tabLst>
                  <a:tab pos="2286000" algn="r"/>
                </a:tabLst>
              </a:pPr>
              <a:r>
                <a:rPr lang="en-US" sz="1600"/>
                <a:t>496400</a:t>
              </a:r>
            </a:p>
            <a:p>
              <a:pPr algn="r">
                <a:lnSpc>
                  <a:spcPct val="90000"/>
                </a:lnSpc>
                <a:tabLst>
                  <a:tab pos="2286000" algn="r"/>
                </a:tabLst>
              </a:pPr>
              <a:r>
                <a:rPr lang="en-US" sz="1600"/>
                <a:t>10000</a:t>
              </a:r>
            </a:p>
            <a:p>
              <a:pPr algn="r">
                <a:lnSpc>
                  <a:spcPct val="90000"/>
                </a:lnSpc>
                <a:tabLst>
                  <a:tab pos="2286000" algn="r"/>
                </a:tabLst>
              </a:pPr>
              <a:r>
                <a:rPr lang="en-US" sz="1600"/>
                <a:t>15000</a:t>
              </a:r>
            </a:p>
          </p:txBody>
        </p:sp>
        <p:sp>
          <p:nvSpPr>
            <p:cNvPr id="10296" name="Text Box 20"/>
            <p:cNvSpPr txBox="1">
              <a:spLocks noChangeArrowheads="1"/>
            </p:cNvSpPr>
            <p:nvPr/>
          </p:nvSpPr>
          <p:spPr bwMode="auto">
            <a:xfrm>
              <a:off x="1757" y="3290"/>
              <a:ext cx="436" cy="1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en-US" sz="1600"/>
                <a:t>11000</a:t>
              </a:r>
            </a:p>
          </p:txBody>
        </p:sp>
        <p:sp>
          <p:nvSpPr>
            <p:cNvPr id="10297" name="Text Box 21"/>
            <p:cNvSpPr txBox="1">
              <a:spLocks noChangeArrowheads="1"/>
            </p:cNvSpPr>
            <p:nvPr/>
          </p:nvSpPr>
          <p:spPr bwMode="auto">
            <a:xfrm>
              <a:off x="1693" y="1296"/>
              <a:ext cx="500" cy="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en-US" sz="1600"/>
                <a:t>10000</a:t>
              </a:r>
            </a:p>
            <a:p>
              <a:pPr algn="r">
                <a:lnSpc>
                  <a:spcPct val="90000"/>
                </a:lnSpc>
              </a:pPr>
              <a:r>
                <a:rPr lang="en-US" sz="1600"/>
                <a:t>102500</a:t>
              </a:r>
            </a:p>
            <a:p>
              <a:pPr algn="r">
                <a:lnSpc>
                  <a:spcPct val="90000"/>
                </a:lnSpc>
              </a:pPr>
              <a:r>
                <a:rPr lang="en-US" sz="1600"/>
                <a:t>120000</a:t>
              </a:r>
            </a:p>
          </p:txBody>
        </p:sp>
        <p:sp>
          <p:nvSpPr>
            <p:cNvPr id="10298" name="Text Box 22"/>
            <p:cNvSpPr txBox="1">
              <a:spLocks noChangeArrowheads="1"/>
            </p:cNvSpPr>
            <p:nvPr/>
          </p:nvSpPr>
          <p:spPr bwMode="auto">
            <a:xfrm>
              <a:off x="2188" y="1728"/>
              <a:ext cx="500" cy="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r">
                <a:lnSpc>
                  <a:spcPct val="90000"/>
                </a:lnSpc>
                <a:tabLst>
                  <a:tab pos="914400" algn="r"/>
                  <a:tab pos="2286000" algn="r"/>
                </a:tabLst>
              </a:pPr>
              <a:r>
                <a:rPr lang="en-US" sz="1600"/>
                <a:t>20000</a:t>
              </a:r>
            </a:p>
            <a:p>
              <a:pPr algn="r">
                <a:lnSpc>
                  <a:spcPct val="90000"/>
                </a:lnSpc>
                <a:tabLst>
                  <a:tab pos="914400" algn="r"/>
                  <a:tab pos="2286000" algn="r"/>
                </a:tabLst>
              </a:pPr>
              <a:r>
                <a:rPr lang="en-US" sz="1600"/>
                <a:t>5000</a:t>
              </a:r>
            </a:p>
            <a:p>
              <a:pPr algn="r">
                <a:lnSpc>
                  <a:spcPct val="90000"/>
                </a:lnSpc>
                <a:tabLst>
                  <a:tab pos="914400" algn="r"/>
                  <a:tab pos="2286000" algn="r"/>
                </a:tabLst>
              </a:pPr>
              <a:r>
                <a:rPr lang="en-US" sz="1600"/>
                <a:t>500000</a:t>
              </a:r>
            </a:p>
          </p:txBody>
        </p:sp>
        <p:sp>
          <p:nvSpPr>
            <p:cNvPr id="10299" name="Text Box 23"/>
            <p:cNvSpPr txBox="1">
              <a:spLocks noChangeArrowheads="1"/>
            </p:cNvSpPr>
            <p:nvPr/>
          </p:nvSpPr>
          <p:spPr bwMode="auto">
            <a:xfrm>
              <a:off x="1757" y="2147"/>
              <a:ext cx="436" cy="1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600"/>
                <a:t>62500</a:t>
              </a:r>
            </a:p>
          </p:txBody>
        </p:sp>
        <p:sp>
          <p:nvSpPr>
            <p:cNvPr id="10300" name="Text Box 24"/>
            <p:cNvSpPr txBox="1">
              <a:spLocks noChangeArrowheads="1"/>
            </p:cNvSpPr>
            <p:nvPr/>
          </p:nvSpPr>
          <p:spPr bwMode="auto">
            <a:xfrm>
              <a:off x="2188" y="2435"/>
              <a:ext cx="500" cy="1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600"/>
                <a:t>356500</a:t>
              </a:r>
            </a:p>
          </p:txBody>
        </p:sp>
        <p:sp>
          <p:nvSpPr>
            <p:cNvPr id="10301" name="Text Box 25"/>
            <p:cNvSpPr txBox="1">
              <a:spLocks noChangeArrowheads="1"/>
            </p:cNvSpPr>
            <p:nvPr/>
          </p:nvSpPr>
          <p:spPr bwMode="auto">
            <a:xfrm>
              <a:off x="1757" y="2579"/>
              <a:ext cx="436" cy="1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600"/>
                <a:t>21300</a:t>
              </a:r>
            </a:p>
          </p:txBody>
        </p:sp>
        <p:sp>
          <p:nvSpPr>
            <p:cNvPr id="10302" name="Text Box 26"/>
            <p:cNvSpPr txBox="1">
              <a:spLocks noChangeArrowheads="1"/>
            </p:cNvSpPr>
            <p:nvPr/>
          </p:nvSpPr>
          <p:spPr bwMode="auto">
            <a:xfrm>
              <a:off x="1757" y="2855"/>
              <a:ext cx="436" cy="3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r"/>
              <a:r>
                <a:rPr lang="en-US" sz="1600"/>
                <a:t>2800</a:t>
              </a:r>
            </a:p>
            <a:p>
              <a:pPr algn="r"/>
              <a:r>
                <a:rPr lang="en-US" sz="1600"/>
                <a:t>30000</a:t>
              </a:r>
            </a:p>
          </p:txBody>
        </p:sp>
      </p:grpSp>
      <p:sp>
        <p:nvSpPr>
          <p:cNvPr id="102427" name="Line 27"/>
          <p:cNvSpPr>
            <a:spLocks noChangeShapeType="1"/>
          </p:cNvSpPr>
          <p:nvPr/>
        </p:nvSpPr>
        <p:spPr bwMode="auto">
          <a:xfrm>
            <a:off x="2600325" y="5484813"/>
            <a:ext cx="1600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428" name="Text Box 28"/>
          <p:cNvSpPr txBox="1">
            <a:spLocks noChangeArrowheads="1"/>
          </p:cNvSpPr>
          <p:nvPr/>
        </p:nvSpPr>
        <p:spPr bwMode="auto">
          <a:xfrm>
            <a:off x="2687638" y="5443538"/>
            <a:ext cx="793750" cy="312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881500</a:t>
            </a:r>
          </a:p>
        </p:txBody>
      </p:sp>
      <p:sp>
        <p:nvSpPr>
          <p:cNvPr id="102429" name="Text Box 29"/>
          <p:cNvSpPr txBox="1">
            <a:spLocks noChangeArrowheads="1"/>
          </p:cNvSpPr>
          <p:nvPr/>
        </p:nvSpPr>
        <p:spPr bwMode="auto">
          <a:xfrm>
            <a:off x="3473450" y="5443538"/>
            <a:ext cx="793750" cy="312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881500</a:t>
            </a:r>
          </a:p>
        </p:txBody>
      </p:sp>
      <p:sp>
        <p:nvSpPr>
          <p:cNvPr id="102430" name="Line 30"/>
          <p:cNvSpPr>
            <a:spLocks noChangeShapeType="1"/>
          </p:cNvSpPr>
          <p:nvPr/>
        </p:nvSpPr>
        <p:spPr bwMode="auto">
          <a:xfrm>
            <a:off x="2600325" y="5715000"/>
            <a:ext cx="1600200" cy="0"/>
          </a:xfrm>
          <a:prstGeom prst="line">
            <a:avLst/>
          </a:prstGeom>
          <a:noFill/>
          <a:ln w="63500" cmpd="dbl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431" name="Text Box 31"/>
          <p:cNvSpPr txBox="1">
            <a:spLocks noChangeArrowheads="1"/>
          </p:cNvSpPr>
          <p:nvPr/>
        </p:nvSpPr>
        <p:spPr bwMode="auto">
          <a:xfrm>
            <a:off x="4379913" y="5443538"/>
            <a:ext cx="692150" cy="312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81500</a:t>
            </a:r>
          </a:p>
        </p:txBody>
      </p:sp>
      <p:sp>
        <p:nvSpPr>
          <p:cNvPr id="102432" name="Text Box 32"/>
          <p:cNvSpPr txBox="1">
            <a:spLocks noChangeArrowheads="1"/>
          </p:cNvSpPr>
          <p:nvPr/>
        </p:nvSpPr>
        <p:spPr bwMode="auto">
          <a:xfrm>
            <a:off x="5168900" y="5443538"/>
            <a:ext cx="692150" cy="312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81500</a:t>
            </a:r>
          </a:p>
        </p:txBody>
      </p:sp>
      <p:sp>
        <p:nvSpPr>
          <p:cNvPr id="102433" name="Line 33"/>
          <p:cNvSpPr>
            <a:spLocks noChangeShapeType="1"/>
          </p:cNvSpPr>
          <p:nvPr/>
        </p:nvSpPr>
        <p:spPr bwMode="auto">
          <a:xfrm>
            <a:off x="4175125" y="5715000"/>
            <a:ext cx="1600200" cy="0"/>
          </a:xfrm>
          <a:prstGeom prst="line">
            <a:avLst/>
          </a:prstGeom>
          <a:noFill/>
          <a:ln w="63500" cmpd="dbl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434" name="Line 34"/>
          <p:cNvSpPr>
            <a:spLocks noChangeShapeType="1"/>
          </p:cNvSpPr>
          <p:nvPr/>
        </p:nvSpPr>
        <p:spPr bwMode="auto">
          <a:xfrm>
            <a:off x="5791200" y="5484813"/>
            <a:ext cx="3198813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435" name="Text Box 35"/>
          <p:cNvSpPr txBox="1">
            <a:spLocks noChangeArrowheads="1"/>
          </p:cNvSpPr>
          <p:nvPr/>
        </p:nvSpPr>
        <p:spPr bwMode="auto">
          <a:xfrm>
            <a:off x="5861050" y="5443538"/>
            <a:ext cx="793750" cy="312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146600</a:t>
            </a:r>
          </a:p>
        </p:txBody>
      </p:sp>
      <p:sp>
        <p:nvSpPr>
          <p:cNvPr id="102436" name="Text Box 36"/>
          <p:cNvSpPr txBox="1">
            <a:spLocks noChangeArrowheads="1"/>
          </p:cNvSpPr>
          <p:nvPr/>
        </p:nvSpPr>
        <p:spPr bwMode="auto">
          <a:xfrm>
            <a:off x="6650038" y="5443538"/>
            <a:ext cx="793750" cy="312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356500</a:t>
            </a:r>
          </a:p>
        </p:txBody>
      </p:sp>
      <p:sp>
        <p:nvSpPr>
          <p:cNvPr id="102437" name="Text Box 37"/>
          <p:cNvSpPr txBox="1">
            <a:spLocks noChangeArrowheads="1"/>
          </p:cNvSpPr>
          <p:nvPr/>
        </p:nvSpPr>
        <p:spPr bwMode="auto">
          <a:xfrm>
            <a:off x="7446963" y="5443538"/>
            <a:ext cx="793750" cy="312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734900</a:t>
            </a:r>
          </a:p>
        </p:txBody>
      </p:sp>
      <p:sp>
        <p:nvSpPr>
          <p:cNvPr id="102438" name="Text Box 38"/>
          <p:cNvSpPr txBox="1">
            <a:spLocks noChangeArrowheads="1"/>
          </p:cNvSpPr>
          <p:nvPr/>
        </p:nvSpPr>
        <p:spPr bwMode="auto">
          <a:xfrm>
            <a:off x="8234363" y="5443538"/>
            <a:ext cx="793750" cy="312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525000</a:t>
            </a:r>
          </a:p>
        </p:txBody>
      </p:sp>
      <p:sp>
        <p:nvSpPr>
          <p:cNvPr id="102439" name="Text Box 39"/>
          <p:cNvSpPr txBox="1">
            <a:spLocks noChangeArrowheads="1"/>
          </p:cNvSpPr>
          <p:nvPr/>
        </p:nvSpPr>
        <p:spPr bwMode="auto">
          <a:xfrm>
            <a:off x="6650038" y="5895975"/>
            <a:ext cx="793750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356500</a:t>
            </a:r>
          </a:p>
        </p:txBody>
      </p:sp>
      <p:sp>
        <p:nvSpPr>
          <p:cNvPr id="102440" name="Text Box 40"/>
          <p:cNvSpPr txBox="1">
            <a:spLocks noChangeArrowheads="1"/>
          </p:cNvSpPr>
          <p:nvPr/>
        </p:nvSpPr>
        <p:spPr bwMode="auto">
          <a:xfrm>
            <a:off x="7446963" y="5895975"/>
            <a:ext cx="793750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734900</a:t>
            </a:r>
          </a:p>
        </p:txBody>
      </p:sp>
      <p:sp>
        <p:nvSpPr>
          <p:cNvPr id="102441" name="Line 41"/>
          <p:cNvSpPr>
            <a:spLocks noChangeShapeType="1"/>
          </p:cNvSpPr>
          <p:nvPr/>
        </p:nvSpPr>
        <p:spPr bwMode="auto">
          <a:xfrm>
            <a:off x="5791200" y="6161088"/>
            <a:ext cx="3198813" cy="0"/>
          </a:xfrm>
          <a:prstGeom prst="line">
            <a:avLst/>
          </a:prstGeom>
          <a:noFill/>
          <a:ln w="63500" cmpd="dbl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8" name="Group 42"/>
          <p:cNvGrpSpPr>
            <a:grpSpLocks/>
          </p:cNvGrpSpPr>
          <p:nvPr/>
        </p:nvGrpSpPr>
        <p:grpSpPr bwMode="auto">
          <a:xfrm>
            <a:off x="5576888" y="1371600"/>
            <a:ext cx="3451225" cy="2349500"/>
            <a:chOff x="3513" y="937"/>
            <a:chExt cx="2174" cy="1480"/>
          </a:xfrm>
        </p:grpSpPr>
        <p:sp>
          <p:nvSpPr>
            <p:cNvPr id="10290" name="Text Box 43"/>
            <p:cNvSpPr txBox="1">
              <a:spLocks noChangeArrowheads="1"/>
            </p:cNvSpPr>
            <p:nvPr/>
          </p:nvSpPr>
          <p:spPr bwMode="auto">
            <a:xfrm>
              <a:off x="3513" y="937"/>
              <a:ext cx="539" cy="4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rIns="146304">
              <a:spAutoFit/>
            </a:bodyPr>
            <a:lstStyle/>
            <a:p>
              <a:pPr algn="r">
                <a:lnSpc>
                  <a:spcPct val="90000"/>
                </a:lnSpc>
                <a:tabLst>
                  <a:tab pos="2286000" algn="r"/>
                </a:tabLst>
              </a:pPr>
              <a:r>
                <a:rPr lang="en-US" sz="1600"/>
                <a:t>496400</a:t>
              </a:r>
            </a:p>
            <a:p>
              <a:pPr algn="r">
                <a:lnSpc>
                  <a:spcPct val="90000"/>
                </a:lnSpc>
                <a:tabLst>
                  <a:tab pos="2286000" algn="r"/>
                </a:tabLst>
              </a:pPr>
              <a:r>
                <a:rPr lang="en-US" sz="1600"/>
                <a:t>10000</a:t>
              </a:r>
            </a:p>
            <a:p>
              <a:pPr algn="r">
                <a:lnSpc>
                  <a:spcPct val="90000"/>
                </a:lnSpc>
                <a:tabLst>
                  <a:tab pos="2286000" algn="r"/>
                </a:tabLst>
              </a:pPr>
              <a:r>
                <a:rPr lang="en-US" sz="1600"/>
                <a:t>15000</a:t>
              </a:r>
            </a:p>
          </p:txBody>
        </p:sp>
        <p:sp>
          <p:nvSpPr>
            <p:cNvPr id="10291" name="Text Box 44"/>
            <p:cNvSpPr txBox="1">
              <a:spLocks noChangeArrowheads="1"/>
            </p:cNvSpPr>
            <p:nvPr/>
          </p:nvSpPr>
          <p:spPr bwMode="auto">
            <a:xfrm>
              <a:off x="4691" y="1369"/>
              <a:ext cx="500" cy="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en-US" sz="1600"/>
                <a:t>10000</a:t>
              </a:r>
            </a:p>
            <a:p>
              <a:pPr algn="r">
                <a:lnSpc>
                  <a:spcPct val="90000"/>
                </a:lnSpc>
              </a:pPr>
              <a:r>
                <a:rPr lang="en-US" sz="1600"/>
                <a:t>31000</a:t>
              </a:r>
            </a:p>
            <a:p>
              <a:pPr algn="r">
                <a:lnSpc>
                  <a:spcPct val="90000"/>
                </a:lnSpc>
              </a:pPr>
              <a:r>
                <a:rPr lang="en-US" sz="1600"/>
                <a:t>110000</a:t>
              </a:r>
            </a:p>
          </p:txBody>
        </p:sp>
        <p:sp>
          <p:nvSpPr>
            <p:cNvPr id="10292" name="Text Box 45"/>
            <p:cNvSpPr txBox="1">
              <a:spLocks noChangeArrowheads="1"/>
            </p:cNvSpPr>
            <p:nvPr/>
          </p:nvSpPr>
          <p:spPr bwMode="auto">
            <a:xfrm>
              <a:off x="5187" y="1801"/>
              <a:ext cx="500" cy="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r">
                <a:lnSpc>
                  <a:spcPct val="90000"/>
                </a:lnSpc>
                <a:tabLst>
                  <a:tab pos="914400" algn="r"/>
                  <a:tab pos="2286000" algn="r"/>
                </a:tabLst>
              </a:pPr>
              <a:r>
                <a:rPr lang="en-US" sz="1600"/>
                <a:t>20000</a:t>
              </a:r>
            </a:p>
            <a:p>
              <a:pPr algn="r">
                <a:lnSpc>
                  <a:spcPct val="90000"/>
                </a:lnSpc>
                <a:tabLst>
                  <a:tab pos="914400" algn="r"/>
                  <a:tab pos="2286000" algn="r"/>
                </a:tabLst>
              </a:pPr>
              <a:r>
                <a:rPr lang="en-US" sz="1600"/>
                <a:t>5000</a:t>
              </a:r>
            </a:p>
            <a:p>
              <a:pPr algn="r">
                <a:lnSpc>
                  <a:spcPct val="90000"/>
                </a:lnSpc>
                <a:tabLst>
                  <a:tab pos="914400" algn="r"/>
                  <a:tab pos="2286000" algn="r"/>
                </a:tabLst>
              </a:pPr>
              <a:r>
                <a:rPr lang="en-US" sz="1600"/>
                <a:t>500000</a:t>
              </a:r>
            </a:p>
          </p:txBody>
        </p:sp>
        <p:sp>
          <p:nvSpPr>
            <p:cNvPr id="10293" name="Text Box 46"/>
            <p:cNvSpPr txBox="1">
              <a:spLocks noChangeArrowheads="1"/>
            </p:cNvSpPr>
            <p:nvPr/>
          </p:nvSpPr>
          <p:spPr bwMode="auto">
            <a:xfrm>
              <a:off x="4755" y="2220"/>
              <a:ext cx="436" cy="1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600"/>
                <a:t>62500</a:t>
              </a:r>
            </a:p>
          </p:txBody>
        </p:sp>
        <p:sp>
          <p:nvSpPr>
            <p:cNvPr id="102447" name="Rectangle 47"/>
            <p:cNvSpPr>
              <a:spLocks noChangeArrowheads="1"/>
            </p:cNvSpPr>
            <p:nvPr/>
          </p:nvSpPr>
          <p:spPr bwMode="auto">
            <a:xfrm>
              <a:off x="4416" y="1248"/>
              <a:ext cx="259" cy="259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 anchorCtr="1"/>
            <a:lstStyle/>
            <a:p>
              <a:pPr algn="ctr">
                <a:defRPr/>
              </a:pPr>
              <a:r>
                <a:rPr lang="en-US" b="1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6</a:t>
              </a:r>
            </a:p>
          </p:txBody>
        </p:sp>
      </p:grpSp>
      <p:grpSp>
        <p:nvGrpSpPr>
          <p:cNvPr id="9" name="Group 48"/>
          <p:cNvGrpSpPr>
            <a:grpSpLocks/>
          </p:cNvGrpSpPr>
          <p:nvPr/>
        </p:nvGrpSpPr>
        <p:grpSpPr bwMode="auto">
          <a:xfrm>
            <a:off x="5962650" y="3886200"/>
            <a:ext cx="1839913" cy="1649413"/>
            <a:chOff x="3756" y="2521"/>
            <a:chExt cx="1159" cy="1039"/>
          </a:xfrm>
        </p:grpSpPr>
        <p:grpSp>
          <p:nvGrpSpPr>
            <p:cNvPr id="10" name="Group 49"/>
            <p:cNvGrpSpPr>
              <a:grpSpLocks/>
            </p:cNvGrpSpPr>
            <p:nvPr/>
          </p:nvGrpSpPr>
          <p:grpSpPr bwMode="auto">
            <a:xfrm>
              <a:off x="3756" y="2521"/>
              <a:ext cx="933" cy="1039"/>
              <a:chOff x="3756" y="2521"/>
              <a:chExt cx="933" cy="1039"/>
            </a:xfrm>
          </p:grpSpPr>
          <p:sp>
            <p:nvSpPr>
              <p:cNvPr id="10284" name="Text Box 50"/>
              <p:cNvSpPr txBox="1">
                <a:spLocks noChangeArrowheads="1"/>
              </p:cNvSpPr>
              <p:nvPr/>
            </p:nvSpPr>
            <p:spPr bwMode="auto">
              <a:xfrm>
                <a:off x="3756" y="3363"/>
                <a:ext cx="436" cy="19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r">
                  <a:lnSpc>
                    <a:spcPct val="90000"/>
                  </a:lnSpc>
                </a:pPr>
                <a:r>
                  <a:rPr lang="en-US" sz="1600"/>
                  <a:t>11000</a:t>
                </a:r>
              </a:p>
            </p:txBody>
          </p:sp>
          <p:sp>
            <p:nvSpPr>
              <p:cNvPr id="10285" name="Text Box 51"/>
              <p:cNvSpPr txBox="1">
                <a:spLocks noChangeArrowheads="1"/>
              </p:cNvSpPr>
              <p:nvPr/>
            </p:nvSpPr>
            <p:spPr bwMode="auto">
              <a:xfrm>
                <a:off x="3756" y="2652"/>
                <a:ext cx="436" cy="19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r">
                  <a:lnSpc>
                    <a:spcPct val="90000"/>
                  </a:lnSpc>
                </a:pPr>
                <a:r>
                  <a:rPr lang="en-US" sz="1600"/>
                  <a:t>21300</a:t>
                </a:r>
              </a:p>
            </p:txBody>
          </p:sp>
          <p:sp>
            <p:nvSpPr>
              <p:cNvPr id="10286" name="Text Box 52"/>
              <p:cNvSpPr txBox="1">
                <a:spLocks noChangeArrowheads="1"/>
              </p:cNvSpPr>
              <p:nvPr/>
            </p:nvSpPr>
            <p:spPr bwMode="auto">
              <a:xfrm>
                <a:off x="3756" y="2928"/>
                <a:ext cx="436" cy="36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sz="1600"/>
                  <a:t>2800</a:t>
                </a:r>
              </a:p>
              <a:p>
                <a:pPr algn="r"/>
                <a:r>
                  <a:rPr lang="en-US" sz="1600"/>
                  <a:t>30000</a:t>
                </a:r>
              </a:p>
            </p:txBody>
          </p:sp>
          <p:sp>
            <p:nvSpPr>
              <p:cNvPr id="10287" name="Text Box 53"/>
              <p:cNvSpPr txBox="1">
                <a:spLocks noChangeArrowheads="1"/>
              </p:cNvSpPr>
              <p:nvPr/>
            </p:nvSpPr>
            <p:spPr bwMode="auto">
              <a:xfrm>
                <a:off x="4189" y="2521"/>
                <a:ext cx="500" cy="19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1600"/>
                  <a:t>356500</a:t>
                </a:r>
              </a:p>
            </p:txBody>
          </p:sp>
          <p:sp>
            <p:nvSpPr>
              <p:cNvPr id="10288" name="Text Box 54"/>
              <p:cNvSpPr txBox="1">
                <a:spLocks noChangeArrowheads="1"/>
              </p:cNvSpPr>
              <p:nvPr/>
            </p:nvSpPr>
            <p:spPr bwMode="auto">
              <a:xfrm>
                <a:off x="3756" y="2804"/>
                <a:ext cx="436" cy="19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r">
                  <a:lnSpc>
                    <a:spcPct val="90000"/>
                  </a:lnSpc>
                </a:pPr>
                <a:r>
                  <a:rPr lang="en-US" sz="1600"/>
                  <a:t>10000</a:t>
                </a:r>
              </a:p>
            </p:txBody>
          </p:sp>
          <p:sp>
            <p:nvSpPr>
              <p:cNvPr id="10289" name="Text Box 55"/>
              <p:cNvSpPr txBox="1">
                <a:spLocks noChangeArrowheads="1"/>
              </p:cNvSpPr>
              <p:nvPr/>
            </p:nvSpPr>
            <p:spPr bwMode="auto">
              <a:xfrm>
                <a:off x="3756" y="3225"/>
                <a:ext cx="436" cy="19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r">
                  <a:lnSpc>
                    <a:spcPct val="90000"/>
                  </a:lnSpc>
                </a:pPr>
                <a:r>
                  <a:rPr lang="en-US" sz="1600"/>
                  <a:t>71500</a:t>
                </a:r>
              </a:p>
            </p:txBody>
          </p:sp>
        </p:grpSp>
        <p:sp>
          <p:nvSpPr>
            <p:cNvPr id="102456" name="Rectangle 56"/>
            <p:cNvSpPr>
              <a:spLocks noChangeArrowheads="1"/>
            </p:cNvSpPr>
            <p:nvPr/>
          </p:nvSpPr>
          <p:spPr bwMode="auto">
            <a:xfrm>
              <a:off x="4656" y="2880"/>
              <a:ext cx="259" cy="259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 anchorCtr="1"/>
            <a:lstStyle/>
            <a:p>
              <a:pPr algn="ctr">
                <a:defRPr/>
              </a:pPr>
              <a:r>
                <a:rPr lang="en-US" b="1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7</a:t>
              </a:r>
            </a:p>
          </p:txBody>
        </p:sp>
      </p:grpSp>
      <p:sp>
        <p:nvSpPr>
          <p:cNvPr id="102457" name="Text Box 57"/>
          <p:cNvSpPr txBox="1">
            <a:spLocks noChangeArrowheads="1"/>
          </p:cNvSpPr>
          <p:nvPr/>
        </p:nvSpPr>
        <p:spPr bwMode="auto">
          <a:xfrm>
            <a:off x="5861050" y="5673725"/>
            <a:ext cx="793750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209900</a:t>
            </a:r>
          </a:p>
        </p:txBody>
      </p:sp>
      <p:sp>
        <p:nvSpPr>
          <p:cNvPr id="102458" name="Text Box 58"/>
          <p:cNvSpPr txBox="1">
            <a:spLocks noChangeArrowheads="1"/>
          </p:cNvSpPr>
          <p:nvPr/>
        </p:nvSpPr>
        <p:spPr bwMode="auto">
          <a:xfrm>
            <a:off x="8234363" y="5673725"/>
            <a:ext cx="793750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209900</a:t>
            </a:r>
          </a:p>
        </p:txBody>
      </p:sp>
      <p:sp>
        <p:nvSpPr>
          <p:cNvPr id="102459" name="Text Box 59"/>
          <p:cNvSpPr txBox="1">
            <a:spLocks noChangeArrowheads="1"/>
          </p:cNvSpPr>
          <p:nvPr/>
        </p:nvSpPr>
        <p:spPr bwMode="auto">
          <a:xfrm>
            <a:off x="192088" y="5661025"/>
            <a:ext cx="11620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1" i="1"/>
              <a:t>Net Income</a:t>
            </a:r>
          </a:p>
        </p:txBody>
      </p:sp>
      <p:grpSp>
        <p:nvGrpSpPr>
          <p:cNvPr id="11" name="Group 60"/>
          <p:cNvGrpSpPr>
            <a:grpSpLocks/>
          </p:cNvGrpSpPr>
          <p:nvPr/>
        </p:nvGrpSpPr>
        <p:grpSpPr bwMode="auto">
          <a:xfrm>
            <a:off x="1295400" y="5624513"/>
            <a:ext cx="4572000" cy="411162"/>
            <a:chOff x="816" y="3600"/>
            <a:chExt cx="2880" cy="259"/>
          </a:xfrm>
        </p:grpSpPr>
        <p:sp>
          <p:nvSpPr>
            <p:cNvPr id="10280" name="Line 61"/>
            <p:cNvSpPr>
              <a:spLocks noChangeShapeType="1"/>
            </p:cNvSpPr>
            <p:nvPr/>
          </p:nvSpPr>
          <p:spPr bwMode="auto">
            <a:xfrm>
              <a:off x="816" y="3730"/>
              <a:ext cx="2880" cy="0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462" name="Rectangle 62"/>
            <p:cNvSpPr>
              <a:spLocks noChangeArrowheads="1"/>
            </p:cNvSpPr>
            <p:nvPr/>
          </p:nvSpPr>
          <p:spPr bwMode="auto">
            <a:xfrm>
              <a:off x="1152" y="3600"/>
              <a:ext cx="259" cy="259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 anchorCtr="1"/>
            <a:lstStyle/>
            <a:p>
              <a:pPr algn="ctr">
                <a:defRPr/>
              </a:pPr>
              <a:r>
                <a:rPr lang="en-US" b="1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8</a:t>
              </a:r>
            </a:p>
          </p:txBody>
        </p:sp>
      </p:grpSp>
      <p:grpSp>
        <p:nvGrpSpPr>
          <p:cNvPr id="12" name="Group 63"/>
          <p:cNvGrpSpPr>
            <a:grpSpLocks/>
          </p:cNvGrpSpPr>
          <p:nvPr/>
        </p:nvGrpSpPr>
        <p:grpSpPr bwMode="auto">
          <a:xfrm>
            <a:off x="5257800" y="5943600"/>
            <a:ext cx="3732213" cy="417513"/>
            <a:chOff x="3312" y="3744"/>
            <a:chExt cx="2351" cy="263"/>
          </a:xfrm>
        </p:grpSpPr>
        <p:sp>
          <p:nvSpPr>
            <p:cNvPr id="10278" name="Line 64"/>
            <p:cNvSpPr>
              <a:spLocks noChangeShapeType="1"/>
            </p:cNvSpPr>
            <p:nvPr/>
          </p:nvSpPr>
          <p:spPr bwMode="auto">
            <a:xfrm>
              <a:off x="3648" y="3744"/>
              <a:ext cx="2015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465" name="Rectangle 65"/>
            <p:cNvSpPr>
              <a:spLocks noChangeArrowheads="1"/>
            </p:cNvSpPr>
            <p:nvPr/>
          </p:nvSpPr>
          <p:spPr bwMode="auto">
            <a:xfrm>
              <a:off x="3312" y="3748"/>
              <a:ext cx="259" cy="259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 anchorCtr="1"/>
            <a:lstStyle/>
            <a:p>
              <a:pPr algn="ctr">
                <a:defRPr/>
              </a:pPr>
              <a:r>
                <a:rPr lang="en-US" b="1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9</a:t>
              </a:r>
            </a:p>
          </p:txBody>
        </p:sp>
      </p:grpSp>
      <p:sp>
        <p:nvSpPr>
          <p:cNvPr id="102466" name="Rectangle 66"/>
          <p:cNvSpPr>
            <a:spLocks noChangeArrowheads="1"/>
          </p:cNvSpPr>
          <p:nvPr/>
        </p:nvSpPr>
        <p:spPr bwMode="auto">
          <a:xfrm>
            <a:off x="2971800" y="265113"/>
            <a:ext cx="411163" cy="411162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0" tIns="0" rIns="0" bIns="0" anchor="ctr" anchorCtr="1"/>
          <a:lstStyle/>
          <a:p>
            <a:pPr algn="ctr">
              <a:defRPr/>
            </a:pPr>
            <a:r>
              <a:rPr lang="en-US" b="1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1</a:t>
            </a:r>
          </a:p>
        </p:txBody>
      </p:sp>
      <p:sp>
        <p:nvSpPr>
          <p:cNvPr id="102467" name="Rectangle 67"/>
          <p:cNvSpPr>
            <a:spLocks noChangeArrowheads="1"/>
          </p:cNvSpPr>
          <p:nvPr/>
        </p:nvSpPr>
        <p:spPr bwMode="auto">
          <a:xfrm>
            <a:off x="2362200" y="798513"/>
            <a:ext cx="411163" cy="411162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0" tIns="0" rIns="0" bIns="0" anchor="ctr" anchorCtr="1"/>
          <a:lstStyle/>
          <a:p>
            <a:pPr algn="ctr">
              <a:defRPr/>
            </a:pPr>
            <a:r>
              <a:rPr lang="en-US" b="1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2</a:t>
            </a:r>
          </a:p>
        </p:txBody>
      </p:sp>
      <p:grpSp>
        <p:nvGrpSpPr>
          <p:cNvPr id="13" name="Group 68"/>
          <p:cNvGrpSpPr>
            <a:grpSpLocks/>
          </p:cNvGrpSpPr>
          <p:nvPr/>
        </p:nvGrpSpPr>
        <p:grpSpPr bwMode="auto">
          <a:xfrm>
            <a:off x="4175125" y="5010150"/>
            <a:ext cx="1600200" cy="474663"/>
            <a:chOff x="2630" y="3156"/>
            <a:chExt cx="1008" cy="299"/>
          </a:xfrm>
        </p:grpSpPr>
        <p:sp>
          <p:nvSpPr>
            <p:cNvPr id="10276" name="Line 69"/>
            <p:cNvSpPr>
              <a:spLocks noChangeShapeType="1"/>
            </p:cNvSpPr>
            <p:nvPr/>
          </p:nvSpPr>
          <p:spPr bwMode="auto">
            <a:xfrm>
              <a:off x="2630" y="3455"/>
              <a:ext cx="100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470" name="Rectangle 70"/>
            <p:cNvSpPr>
              <a:spLocks noChangeArrowheads="1"/>
            </p:cNvSpPr>
            <p:nvPr/>
          </p:nvSpPr>
          <p:spPr bwMode="auto">
            <a:xfrm>
              <a:off x="3290" y="3156"/>
              <a:ext cx="259" cy="259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 anchorCtr="1"/>
            <a:lstStyle/>
            <a:p>
              <a:pPr algn="ctr">
                <a:defRPr/>
              </a:pPr>
              <a:r>
                <a:rPr lang="en-US" b="1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</a:rPr>
                <a:t>5</a:t>
              </a:r>
            </a:p>
          </p:txBody>
        </p:sp>
      </p:grpSp>
      <p:sp>
        <p:nvSpPr>
          <p:cNvPr id="102471" name="Text Box 71"/>
          <p:cNvSpPr txBox="1">
            <a:spLocks noChangeArrowheads="1"/>
          </p:cNvSpPr>
          <p:nvPr/>
        </p:nvSpPr>
        <p:spPr bwMode="auto">
          <a:xfrm>
            <a:off x="5861050" y="5895975"/>
            <a:ext cx="793750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356500</a:t>
            </a:r>
          </a:p>
        </p:txBody>
      </p:sp>
      <p:sp>
        <p:nvSpPr>
          <p:cNvPr id="102472" name="Text Box 72"/>
          <p:cNvSpPr txBox="1">
            <a:spLocks noChangeArrowheads="1"/>
          </p:cNvSpPr>
          <p:nvPr/>
        </p:nvSpPr>
        <p:spPr bwMode="auto">
          <a:xfrm>
            <a:off x="8234363" y="5895975"/>
            <a:ext cx="793750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/>
              <a:t>734900</a:t>
            </a:r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2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2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02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02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9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102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7" grpId="0" animBg="1"/>
      <p:bldP spid="102428" grpId="0" autoUpdateAnimBg="0"/>
      <p:bldP spid="102429" grpId="0" autoUpdateAnimBg="0"/>
      <p:bldP spid="102430" grpId="0" animBg="1"/>
      <p:bldP spid="102431" grpId="0" autoUpdateAnimBg="0"/>
      <p:bldP spid="102432" grpId="0" autoUpdateAnimBg="0"/>
      <p:bldP spid="102433" grpId="0" animBg="1"/>
      <p:bldP spid="102434" grpId="0" animBg="1"/>
      <p:bldP spid="102435" grpId="0" autoUpdateAnimBg="0"/>
      <p:bldP spid="102436" grpId="0" autoUpdateAnimBg="0"/>
      <p:bldP spid="102437" grpId="0" autoUpdateAnimBg="0"/>
      <p:bldP spid="102438" grpId="0" autoUpdateAnimBg="0"/>
      <p:bldP spid="102439" grpId="0" autoUpdateAnimBg="0"/>
      <p:bldP spid="102440" grpId="0" autoUpdateAnimBg="0"/>
      <p:bldP spid="102441" grpId="0" animBg="1"/>
      <p:bldP spid="102457" grpId="0" autoUpdateAnimBg="0"/>
      <p:bldP spid="102458" grpId="0" autoUpdateAnimBg="0"/>
      <p:bldP spid="102459" grpId="0" autoUpdateAnimBg="0"/>
      <p:bldP spid="102471" grpId="0" autoUpdateAnimBg="0"/>
      <p:bldP spid="102472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6400800" y="6489700"/>
            <a:ext cx="2741613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/>
              <a:t>LESSON  6-2</a:t>
            </a:r>
          </a:p>
        </p:txBody>
      </p:sp>
      <p:sp>
        <p:nvSpPr>
          <p:cNvPr id="2048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TERM REVIEW</a:t>
            </a:r>
          </a:p>
        </p:txBody>
      </p:sp>
      <p:sp>
        <p:nvSpPr>
          <p:cNvPr id="1126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adjustments</a:t>
            </a:r>
          </a:p>
        </p:txBody>
      </p:sp>
    </p:spTree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Reporting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accounting concept </a:t>
            </a:r>
            <a:r>
              <a:rPr lang="en-US" i="1" dirty="0" smtClean="0">
                <a:solidFill>
                  <a:srgbClr val="0070C0"/>
                </a:solidFill>
              </a:rPr>
              <a:t>Consistent Reporting </a:t>
            </a:r>
            <a:r>
              <a:rPr lang="en-US" dirty="0" smtClean="0"/>
              <a:t>is applied when the same accounting procedures are followed in the same way in each accounting period.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LO1</a:t>
            </a:r>
            <a:endParaRPr lang="en-US" dirty="0"/>
          </a:p>
        </p:txBody>
      </p:sp>
      <p:grpSp>
        <p:nvGrpSpPr>
          <p:cNvPr id="2" name="Group 12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4" name="Flowchart: Delay 13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mtClean="0"/>
              <a:t>work together 6-2</a:t>
            </a:r>
            <a:br>
              <a:rPr lang="en-US" smtClean="0"/>
            </a:br>
            <a:r>
              <a:rPr lang="en-US" smtClean="0"/>
              <a:t>on your own 6-2</a:t>
            </a:r>
          </a:p>
        </p:txBody>
      </p:sp>
      <p:sp>
        <p:nvSpPr>
          <p:cNvPr id="1228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752600"/>
            <a:ext cx="8153400" cy="4191000"/>
          </a:xfrm>
        </p:spPr>
        <p:txBody>
          <a:bodyPr>
            <a:normAutofit fontScale="85000" lnSpcReduction="20000"/>
          </a:bodyPr>
          <a:lstStyle/>
          <a:p>
            <a:pPr eaLnBrk="1" hangingPunct="1"/>
            <a:r>
              <a:rPr lang="en-US" dirty="0" smtClean="0"/>
              <a:t>Open the 6-1 thru 6-3 worksheet previously completed in Lesson 6-1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work together will be started in class</a:t>
            </a:r>
          </a:p>
          <a:p>
            <a:pPr lvl="1" eaLnBrk="1" hangingPunct="1"/>
            <a:r>
              <a:rPr lang="en-US" dirty="0" smtClean="0"/>
              <a:t>adjustments debits and credits = 278.00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Complete on your own</a:t>
            </a:r>
          </a:p>
          <a:p>
            <a:pPr lvl="1" eaLnBrk="1" hangingPunct="1"/>
            <a:r>
              <a:rPr lang="en-US" dirty="0" smtClean="0"/>
              <a:t>adjustments debits and credits = 366.00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Keep for lesson 6-3.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22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22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22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22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22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228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883" grpId="0" build="p" bldLvl="5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600200"/>
            <a:ext cx="914400" cy="5257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800" dirty="0" smtClean="0"/>
              <a:t>Learning Objectives</a:t>
            </a:r>
            <a:endParaRPr lang="en-US" sz="2800" dirty="0"/>
          </a:p>
        </p:txBody>
      </p:sp>
      <p:sp>
        <p:nvSpPr>
          <p:cNvPr id="7" name="Wave 6"/>
          <p:cNvSpPr/>
          <p:nvPr/>
        </p:nvSpPr>
        <p:spPr>
          <a:xfrm>
            <a:off x="0" y="6400800"/>
            <a:ext cx="9144000" cy="457200"/>
          </a:xfrm>
          <a:prstGeom prst="wave">
            <a:avLst/>
          </a:prstGeom>
          <a:solidFill>
            <a:srgbClr val="00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006600"/>
                </a:solidFill>
              </a:rPr>
              <a:t>© 2014 Cengage Learning. All Rights Reserved.</a:t>
            </a:r>
            <a:endParaRPr lang="en-US" sz="1000" dirty="0">
              <a:solidFill>
                <a:srgbClr val="0066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28801" y="2514600"/>
            <a:ext cx="6400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spcAft>
                <a:spcPts val="1200"/>
              </a:spcAft>
            </a:pPr>
            <a:r>
              <a:rPr lang="en-US" sz="2400" b="1" dirty="0" smtClean="0"/>
              <a:t>LO</a:t>
            </a:r>
            <a:r>
              <a:rPr lang="en-US" sz="2400" b="1" dirty="0" smtClean="0">
                <a:solidFill>
                  <a:srgbClr val="FF0000"/>
                </a:solidFill>
              </a:rPr>
              <a:t>5 	</a:t>
            </a:r>
            <a:r>
              <a:rPr lang="en-US" sz="2400" dirty="0" smtClean="0"/>
              <a:t>Prepare the Balance Sheet and Income Statement columns of a work sheet.</a:t>
            </a:r>
          </a:p>
          <a:p>
            <a:pPr marL="685800" indent="-685800">
              <a:spcAft>
                <a:spcPts val="1200"/>
              </a:spcAft>
            </a:pPr>
            <a:r>
              <a:rPr lang="en-US" sz="2400" b="1" dirty="0" smtClean="0"/>
              <a:t>LO</a:t>
            </a:r>
            <a:r>
              <a:rPr lang="en-US" sz="2400" b="1" dirty="0" smtClean="0">
                <a:solidFill>
                  <a:srgbClr val="FF0000"/>
                </a:solidFill>
              </a:rPr>
              <a:t>6</a:t>
            </a:r>
            <a:r>
              <a:rPr lang="en-US" sz="2400" b="1" dirty="0" smtClean="0"/>
              <a:t> </a:t>
            </a:r>
            <a:r>
              <a:rPr lang="en-US" sz="2400" dirty="0" smtClean="0"/>
              <a:t>	Total and rule the work sheet.</a:t>
            </a:r>
          </a:p>
          <a:p>
            <a:pPr marL="685800" indent="-685800">
              <a:spcAft>
                <a:spcPts val="1200"/>
              </a:spcAft>
            </a:pPr>
            <a:r>
              <a:rPr lang="en-US" sz="2400" b="1" dirty="0" smtClean="0"/>
              <a:t>LO</a:t>
            </a:r>
            <a:r>
              <a:rPr lang="en-US" sz="2400" b="1" dirty="0" smtClean="0">
                <a:solidFill>
                  <a:srgbClr val="FF0000"/>
                </a:solidFill>
              </a:rPr>
              <a:t>7</a:t>
            </a:r>
            <a:r>
              <a:rPr lang="en-US" sz="2400" dirty="0" smtClean="0"/>
              <a:t> 	Apply the steps for finding errors on a work sheet.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2197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Extending Balance Sheet Account Balances </a:t>
            </a:r>
            <a:br>
              <a:rPr lang="en-US" dirty="0" smtClean="0"/>
            </a:br>
            <a:r>
              <a:rPr lang="en-US" dirty="0" smtClean="0"/>
              <a:t>on a Work Sheet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financial statement that reports the value of a business’s assets, liabilities, and owner’s equity on a specific date is called a </a:t>
            </a:r>
            <a:r>
              <a:rPr lang="en-US" b="1" dirty="0" smtClean="0">
                <a:solidFill>
                  <a:srgbClr val="1376B9"/>
                </a:solidFill>
              </a:rPr>
              <a:t>balance sheet</a:t>
            </a:r>
            <a:r>
              <a:rPr lang="en-US" dirty="0" smtClean="0"/>
              <a:t>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LO5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5" name="Flowchart: Delay 14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Chapter 6_Page 16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2057400"/>
            <a:ext cx="8229600" cy="344103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Extending Balance Sheet Account Balances </a:t>
            </a:r>
            <a:br>
              <a:rPr lang="en-US" dirty="0" smtClean="0"/>
            </a:br>
            <a:r>
              <a:rPr lang="en-US" dirty="0" smtClean="0"/>
              <a:t>on a Work Sheet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LO5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5" name="Flowchart: Delay 14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47"/>
          <p:cNvGrpSpPr/>
          <p:nvPr/>
        </p:nvGrpSpPr>
        <p:grpSpPr>
          <a:xfrm>
            <a:off x="4724400" y="1676400"/>
            <a:ext cx="4306388" cy="2438400"/>
            <a:chOff x="4724400" y="1676400"/>
            <a:chExt cx="4306388" cy="2438400"/>
          </a:xfrm>
        </p:grpSpPr>
        <p:grpSp>
          <p:nvGrpSpPr>
            <p:cNvPr id="6" name="Group 46"/>
            <p:cNvGrpSpPr/>
            <p:nvPr/>
          </p:nvGrpSpPr>
          <p:grpSpPr>
            <a:xfrm>
              <a:off x="4724400" y="1676400"/>
              <a:ext cx="4306388" cy="1850571"/>
              <a:chOff x="4724400" y="1676400"/>
              <a:chExt cx="4306388" cy="1850571"/>
            </a:xfrm>
          </p:grpSpPr>
          <p:sp>
            <p:nvSpPr>
              <p:cNvPr id="46" name="Freeform 45"/>
              <p:cNvSpPr/>
              <p:nvPr/>
            </p:nvSpPr>
            <p:spPr>
              <a:xfrm>
                <a:off x="8001000" y="1850571"/>
                <a:ext cx="838199" cy="1676400"/>
              </a:xfrm>
              <a:custGeom>
                <a:avLst/>
                <a:gdLst>
                  <a:gd name="connsiteX0" fmla="*/ 0 w 566057"/>
                  <a:gd name="connsiteY0" fmla="*/ 1665515 h 1676400"/>
                  <a:gd name="connsiteX1" fmla="*/ 566057 w 566057"/>
                  <a:gd name="connsiteY1" fmla="*/ 1676400 h 1676400"/>
                  <a:gd name="connsiteX2" fmla="*/ 566057 w 566057"/>
                  <a:gd name="connsiteY2" fmla="*/ 0 h 1676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6057" h="1676400">
                    <a:moveTo>
                      <a:pt x="0" y="1665515"/>
                    </a:moveTo>
                    <a:lnTo>
                      <a:pt x="566057" y="1676400"/>
                    </a:lnTo>
                    <a:lnTo>
                      <a:pt x="566057" y="0"/>
                    </a:lnTo>
                  </a:path>
                </a:pathLst>
              </a:custGeom>
              <a:ln w="38100">
                <a:solidFill>
                  <a:srgbClr val="00B0F0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" name="Group 29"/>
              <p:cNvGrpSpPr/>
              <p:nvPr/>
            </p:nvGrpSpPr>
            <p:grpSpPr>
              <a:xfrm>
                <a:off x="4724400" y="1676400"/>
                <a:ext cx="4306388" cy="400110"/>
                <a:chOff x="2499360" y="1409700"/>
                <a:chExt cx="4306388" cy="400110"/>
              </a:xfrm>
            </p:grpSpPr>
            <p:sp>
              <p:nvSpPr>
                <p:cNvPr id="32" name="TextBox 31"/>
                <p:cNvSpPr txBox="1"/>
                <p:nvPr/>
              </p:nvSpPr>
              <p:spPr>
                <a:xfrm>
                  <a:off x="2499360" y="1409700"/>
                  <a:ext cx="403623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 smtClean="0">
                      <a:solidFill>
                        <a:srgbClr val="1376B9"/>
                      </a:solidFill>
                    </a:rPr>
                    <a:t>Debit Balances without Adjustments </a:t>
                  </a:r>
                  <a:endParaRPr lang="en-US" sz="2000" dirty="0">
                    <a:solidFill>
                      <a:srgbClr val="1376B9"/>
                    </a:solidFill>
                  </a:endParaRPr>
                </a:p>
              </p:txBody>
            </p:sp>
            <p:sp>
              <p:nvSpPr>
                <p:cNvPr id="34" name="Rectangle 9"/>
                <p:cNvSpPr>
                  <a:spLocks noChangeArrowheads="1"/>
                </p:cNvSpPr>
                <p:nvPr/>
              </p:nvSpPr>
              <p:spPr bwMode="auto">
                <a:xfrm>
                  <a:off x="6439988" y="1417320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 smtClean="0"/>
                    <a:t>1</a:t>
                  </a:r>
                </a:p>
              </p:txBody>
            </p:sp>
          </p:grpSp>
        </p:grpSp>
        <p:sp>
          <p:nvSpPr>
            <p:cNvPr id="36" name="Left Bracket 35"/>
            <p:cNvSpPr/>
            <p:nvPr/>
          </p:nvSpPr>
          <p:spPr>
            <a:xfrm flipH="1">
              <a:off x="7696200" y="3276600"/>
              <a:ext cx="228600" cy="838200"/>
            </a:xfrm>
            <a:prstGeom prst="leftBracket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48"/>
          <p:cNvGrpSpPr/>
          <p:nvPr/>
        </p:nvGrpSpPr>
        <p:grpSpPr>
          <a:xfrm>
            <a:off x="1068016" y="4114800"/>
            <a:ext cx="6399584" cy="1783080"/>
            <a:chOff x="1068016" y="4114800"/>
            <a:chExt cx="6399584" cy="1783080"/>
          </a:xfrm>
        </p:grpSpPr>
        <p:grpSp>
          <p:nvGrpSpPr>
            <p:cNvPr id="10" name="Group 19"/>
            <p:cNvGrpSpPr/>
            <p:nvPr/>
          </p:nvGrpSpPr>
          <p:grpSpPr>
            <a:xfrm>
              <a:off x="1068016" y="4343400"/>
              <a:ext cx="6170984" cy="1554480"/>
              <a:chOff x="2456072" y="2971800"/>
              <a:chExt cx="6170984" cy="1554480"/>
            </a:xfrm>
          </p:grpSpPr>
          <p:grpSp>
            <p:nvGrpSpPr>
              <p:cNvPr id="11" name="Group 22"/>
              <p:cNvGrpSpPr/>
              <p:nvPr/>
            </p:nvGrpSpPr>
            <p:grpSpPr>
              <a:xfrm>
                <a:off x="5758351" y="2971800"/>
                <a:ext cx="2868705" cy="1554480"/>
                <a:chOff x="1795951" y="1828800"/>
                <a:chExt cx="2868705" cy="1554480"/>
              </a:xfrm>
            </p:grpSpPr>
            <p:cxnSp>
              <p:nvCxnSpPr>
                <p:cNvPr id="23" name="Straight Arrow Connector 22"/>
                <p:cNvCxnSpPr>
                  <a:endCxn id="37" idx="1"/>
                </p:cNvCxnSpPr>
                <p:nvPr/>
              </p:nvCxnSpPr>
              <p:spPr>
                <a:xfrm flipV="1">
                  <a:off x="1997656" y="1828800"/>
                  <a:ext cx="2667000" cy="1371600"/>
                </a:xfrm>
                <a:prstGeom prst="straightConnector1">
                  <a:avLst/>
                </a:prstGeom>
                <a:ln w="38100">
                  <a:solidFill>
                    <a:srgbClr val="00B0F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Rectangle 7"/>
                <p:cNvSpPr>
                  <a:spLocks noChangeArrowheads="1"/>
                </p:cNvSpPr>
                <p:nvPr/>
              </p:nvSpPr>
              <p:spPr bwMode="auto">
                <a:xfrm>
                  <a:off x="1795951" y="3017520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 smtClean="0"/>
                    <a:t>2</a:t>
                  </a:r>
                </a:p>
              </p:txBody>
            </p:sp>
          </p:grpSp>
          <p:sp>
            <p:nvSpPr>
              <p:cNvPr id="22" name="Rectangle 21"/>
              <p:cNvSpPr/>
              <p:nvPr/>
            </p:nvSpPr>
            <p:spPr>
              <a:xfrm>
                <a:off x="2456072" y="4152900"/>
                <a:ext cx="327538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1376B9"/>
                    </a:solidFill>
                  </a:rPr>
                  <a:t>Debit Balances with Adjustments</a:t>
                </a:r>
                <a:endParaRPr lang="en-US" dirty="0">
                  <a:solidFill>
                    <a:srgbClr val="1376B9"/>
                  </a:solidFill>
                </a:endParaRPr>
              </a:p>
            </p:txBody>
          </p:sp>
        </p:grpSp>
        <p:sp>
          <p:nvSpPr>
            <p:cNvPr id="37" name="Left Bracket 36"/>
            <p:cNvSpPr/>
            <p:nvPr/>
          </p:nvSpPr>
          <p:spPr>
            <a:xfrm>
              <a:off x="7239000" y="4114800"/>
              <a:ext cx="228600" cy="457200"/>
            </a:xfrm>
            <a:prstGeom prst="leftBracket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49"/>
          <p:cNvGrpSpPr/>
          <p:nvPr/>
        </p:nvGrpSpPr>
        <p:grpSpPr>
          <a:xfrm>
            <a:off x="1603915" y="4572000"/>
            <a:ext cx="6473285" cy="1779032"/>
            <a:chOff x="1603915" y="4572000"/>
            <a:chExt cx="6473285" cy="1779032"/>
          </a:xfrm>
        </p:grpSpPr>
        <p:grpSp>
          <p:nvGrpSpPr>
            <p:cNvPr id="13" name="Group 24"/>
            <p:cNvGrpSpPr/>
            <p:nvPr/>
          </p:nvGrpSpPr>
          <p:grpSpPr>
            <a:xfrm>
              <a:off x="1603915" y="4800600"/>
              <a:ext cx="6244685" cy="1550432"/>
              <a:chOff x="4971955" y="2971800"/>
              <a:chExt cx="6244685" cy="1550432"/>
            </a:xfrm>
          </p:grpSpPr>
          <p:grpSp>
            <p:nvGrpSpPr>
              <p:cNvPr id="14" name="Group 31"/>
              <p:cNvGrpSpPr/>
              <p:nvPr/>
            </p:nvGrpSpPr>
            <p:grpSpPr>
              <a:xfrm>
                <a:off x="8666180" y="2971800"/>
                <a:ext cx="2550460" cy="1546860"/>
                <a:chOff x="4017980" y="1752600"/>
                <a:chExt cx="2550460" cy="1546860"/>
              </a:xfrm>
            </p:grpSpPr>
            <p:cxnSp>
              <p:nvCxnSpPr>
                <p:cNvPr id="28" name="Straight Arrow Connector 27"/>
                <p:cNvCxnSpPr/>
                <p:nvPr/>
              </p:nvCxnSpPr>
              <p:spPr>
                <a:xfrm flipV="1">
                  <a:off x="4206240" y="1752600"/>
                  <a:ext cx="2362200" cy="1371600"/>
                </a:xfrm>
                <a:prstGeom prst="straightConnector1">
                  <a:avLst/>
                </a:prstGeom>
                <a:ln w="38100">
                  <a:solidFill>
                    <a:srgbClr val="00B0F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Rectangle 7"/>
                <p:cNvSpPr>
                  <a:spLocks noChangeArrowheads="1"/>
                </p:cNvSpPr>
                <p:nvPr/>
              </p:nvSpPr>
              <p:spPr bwMode="auto">
                <a:xfrm>
                  <a:off x="4017980" y="2933700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 smtClean="0"/>
                    <a:t>3</a:t>
                  </a:r>
                </a:p>
              </p:txBody>
            </p:sp>
          </p:grpSp>
          <p:sp>
            <p:nvSpPr>
              <p:cNvPr id="27" name="Rectangle 26"/>
              <p:cNvSpPr/>
              <p:nvPr/>
            </p:nvSpPr>
            <p:spPr>
              <a:xfrm>
                <a:off x="4971955" y="4152900"/>
                <a:ext cx="365388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1376B9"/>
                    </a:solidFill>
                  </a:rPr>
                  <a:t>Credit Balances without Adjustments</a:t>
                </a:r>
                <a:endParaRPr lang="en-US" dirty="0">
                  <a:solidFill>
                    <a:srgbClr val="1376B9"/>
                  </a:solidFill>
                </a:endParaRPr>
              </a:p>
            </p:txBody>
          </p:sp>
        </p:grpSp>
        <p:sp>
          <p:nvSpPr>
            <p:cNvPr id="38" name="Left Bracket 37"/>
            <p:cNvSpPr/>
            <p:nvPr/>
          </p:nvSpPr>
          <p:spPr>
            <a:xfrm>
              <a:off x="7848600" y="4572000"/>
              <a:ext cx="228600" cy="640080"/>
            </a:xfrm>
            <a:prstGeom prst="leftBracket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Extending Income Statement Account Balances on a Work Sheet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financial statement showing the revenue and expenses for a fiscal period is called an </a:t>
            </a:r>
            <a:r>
              <a:rPr lang="en-US" b="1" dirty="0" smtClean="0">
                <a:solidFill>
                  <a:srgbClr val="1376B9"/>
                </a:solidFill>
              </a:rPr>
              <a:t>income statement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LO5</a:t>
            </a:r>
            <a:endParaRPr lang="en-US" dirty="0"/>
          </a:p>
        </p:txBody>
      </p:sp>
      <p:grpSp>
        <p:nvGrpSpPr>
          <p:cNvPr id="5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Chapter 6_Page 17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4400" y="1936050"/>
            <a:ext cx="7315200" cy="38548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Extending Income Statement Account Balances on a Work Sheet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LO5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46"/>
          <p:cNvGrpSpPr/>
          <p:nvPr/>
        </p:nvGrpSpPr>
        <p:grpSpPr>
          <a:xfrm>
            <a:off x="6886192" y="1600200"/>
            <a:ext cx="1915996" cy="1981200"/>
            <a:chOff x="7114792" y="1676400"/>
            <a:chExt cx="1915996" cy="1981200"/>
          </a:xfrm>
        </p:grpSpPr>
        <p:sp>
          <p:nvSpPr>
            <p:cNvPr id="19" name="Freeform 18"/>
            <p:cNvSpPr/>
            <p:nvPr/>
          </p:nvSpPr>
          <p:spPr>
            <a:xfrm>
              <a:off x="7162800" y="1850570"/>
              <a:ext cx="1676399" cy="1807030"/>
            </a:xfrm>
            <a:custGeom>
              <a:avLst/>
              <a:gdLst>
                <a:gd name="connsiteX0" fmla="*/ 0 w 566057"/>
                <a:gd name="connsiteY0" fmla="*/ 1665515 h 1676400"/>
                <a:gd name="connsiteX1" fmla="*/ 566057 w 566057"/>
                <a:gd name="connsiteY1" fmla="*/ 1676400 h 1676400"/>
                <a:gd name="connsiteX2" fmla="*/ 566057 w 566057"/>
                <a:gd name="connsiteY2" fmla="*/ 0 h 167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6057" h="1676400">
                  <a:moveTo>
                    <a:pt x="0" y="1665515"/>
                  </a:moveTo>
                  <a:lnTo>
                    <a:pt x="566057" y="1676400"/>
                  </a:lnTo>
                  <a:lnTo>
                    <a:pt x="566057" y="0"/>
                  </a:lnTo>
                </a:path>
              </a:pathLst>
            </a:cu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29"/>
            <p:cNvGrpSpPr/>
            <p:nvPr/>
          </p:nvGrpSpPr>
          <p:grpSpPr>
            <a:xfrm>
              <a:off x="7114792" y="1676400"/>
              <a:ext cx="1915996" cy="400110"/>
              <a:chOff x="4889752" y="1409700"/>
              <a:chExt cx="1915996" cy="400110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4889752" y="1409700"/>
                <a:ext cx="164820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solidFill>
                      <a:srgbClr val="1376B9"/>
                    </a:solidFill>
                  </a:rPr>
                  <a:t>Sales Balance</a:t>
                </a:r>
                <a:endParaRPr lang="en-US" sz="2000" dirty="0">
                  <a:solidFill>
                    <a:srgbClr val="1376B9"/>
                  </a:solidFill>
                </a:endParaRPr>
              </a:p>
            </p:txBody>
          </p:sp>
          <p:sp>
            <p:nvSpPr>
              <p:cNvPr id="22" name="Rectangle 9"/>
              <p:cNvSpPr>
                <a:spLocks noChangeArrowheads="1"/>
              </p:cNvSpPr>
              <p:nvPr/>
            </p:nvSpPr>
            <p:spPr bwMode="auto">
              <a:xfrm>
                <a:off x="6439988" y="14173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1</a:t>
                </a:r>
              </a:p>
            </p:txBody>
          </p:sp>
        </p:grpSp>
      </p:grpSp>
      <p:grpSp>
        <p:nvGrpSpPr>
          <p:cNvPr id="7" name="Group 53"/>
          <p:cNvGrpSpPr/>
          <p:nvPr/>
        </p:nvGrpSpPr>
        <p:grpSpPr>
          <a:xfrm>
            <a:off x="3177512" y="4495800"/>
            <a:ext cx="2644168" cy="1981200"/>
            <a:chOff x="3177512" y="4495800"/>
            <a:chExt cx="2644168" cy="1981200"/>
          </a:xfrm>
        </p:grpSpPr>
        <p:grpSp>
          <p:nvGrpSpPr>
            <p:cNvPr id="9" name="Group 51"/>
            <p:cNvGrpSpPr/>
            <p:nvPr/>
          </p:nvGrpSpPr>
          <p:grpSpPr>
            <a:xfrm>
              <a:off x="5181600" y="4495800"/>
              <a:ext cx="640080" cy="1554480"/>
              <a:chOff x="5181600" y="4495800"/>
              <a:chExt cx="640080" cy="1554480"/>
            </a:xfrm>
          </p:grpSpPr>
          <p:cxnSp>
            <p:nvCxnSpPr>
              <p:cNvPr id="47" name="Straight Arrow Connector 46"/>
              <p:cNvCxnSpPr/>
              <p:nvPr/>
            </p:nvCxnSpPr>
            <p:spPr>
              <a:xfrm flipH="1">
                <a:off x="5181600" y="4495800"/>
                <a:ext cx="640080" cy="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/>
              <p:nvPr/>
            </p:nvCxnSpPr>
            <p:spPr>
              <a:xfrm flipH="1">
                <a:off x="5181600" y="4853940"/>
                <a:ext cx="640080" cy="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5181600" y="4495800"/>
                <a:ext cx="0" cy="1554480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24"/>
            <p:cNvGrpSpPr/>
            <p:nvPr/>
          </p:nvGrpSpPr>
          <p:grpSpPr>
            <a:xfrm>
              <a:off x="3177512" y="5791200"/>
              <a:ext cx="2186968" cy="685800"/>
              <a:chOff x="10660352" y="4114800"/>
              <a:chExt cx="2186968" cy="685800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10660352" y="4154269"/>
                <a:ext cx="1837362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1376B9"/>
                    </a:solidFill>
                  </a:rPr>
                  <a:t>Expense Balances</a:t>
                </a:r>
                <a:br>
                  <a:rPr lang="en-US" dirty="0" smtClean="0">
                    <a:solidFill>
                      <a:srgbClr val="1376B9"/>
                    </a:solidFill>
                  </a:rPr>
                </a:br>
                <a:r>
                  <a:rPr lang="en-US" dirty="0" smtClean="0">
                    <a:solidFill>
                      <a:srgbClr val="1376B9"/>
                    </a:solidFill>
                  </a:rPr>
                  <a:t>with Adjustments</a:t>
                </a:r>
                <a:endParaRPr lang="en-US" dirty="0">
                  <a:solidFill>
                    <a:srgbClr val="1376B9"/>
                  </a:solidFill>
                </a:endParaRPr>
              </a:p>
            </p:txBody>
          </p:sp>
          <p:sp>
            <p:nvSpPr>
              <p:cNvPr id="36" name="Rectangle 7"/>
              <p:cNvSpPr>
                <a:spLocks noChangeArrowheads="1"/>
              </p:cNvSpPr>
              <p:nvPr/>
            </p:nvSpPr>
            <p:spPr bwMode="auto">
              <a:xfrm>
                <a:off x="12481560" y="41148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3</a:t>
                </a:r>
              </a:p>
            </p:txBody>
          </p:sp>
        </p:grpSp>
      </p:grpSp>
      <p:grpSp>
        <p:nvGrpSpPr>
          <p:cNvPr id="11" name="Group 44"/>
          <p:cNvGrpSpPr/>
          <p:nvPr/>
        </p:nvGrpSpPr>
        <p:grpSpPr>
          <a:xfrm>
            <a:off x="6324600" y="3779520"/>
            <a:ext cx="2474068" cy="2697480"/>
            <a:chOff x="6324600" y="3779520"/>
            <a:chExt cx="2474068" cy="2697480"/>
          </a:xfrm>
        </p:grpSpPr>
        <p:cxnSp>
          <p:nvCxnSpPr>
            <p:cNvPr id="28" name="Straight Arrow Connector 27"/>
            <p:cNvCxnSpPr/>
            <p:nvPr/>
          </p:nvCxnSpPr>
          <p:spPr>
            <a:xfrm flipH="1" flipV="1">
              <a:off x="8610600" y="3779520"/>
              <a:ext cx="0" cy="22860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7"/>
            <p:cNvSpPr>
              <a:spLocks noChangeArrowheads="1"/>
            </p:cNvSpPr>
            <p:nvPr/>
          </p:nvSpPr>
          <p:spPr bwMode="auto">
            <a:xfrm>
              <a:off x="8432908" y="57912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 smtClean="0"/>
                <a:t>2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637020" y="5830669"/>
              <a:ext cx="215648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rgbClr val="1376B9"/>
                  </a:solidFill>
                </a:rPr>
                <a:t>Expense Balances</a:t>
              </a:r>
              <a:br>
                <a:rPr lang="en-US" dirty="0" smtClean="0">
                  <a:solidFill>
                    <a:srgbClr val="1376B9"/>
                  </a:solidFill>
                </a:rPr>
              </a:br>
              <a:r>
                <a:rPr lang="en-US" dirty="0" smtClean="0">
                  <a:solidFill>
                    <a:srgbClr val="1376B9"/>
                  </a:solidFill>
                </a:rPr>
                <a:t>without Adjustments</a:t>
              </a:r>
              <a:endParaRPr lang="en-US" dirty="0">
                <a:solidFill>
                  <a:srgbClr val="1376B9"/>
                </a:solidFill>
              </a:endParaRPr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6324600" y="3787140"/>
              <a:ext cx="2286000" cy="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6324600" y="3964940"/>
              <a:ext cx="2286000" cy="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6324600" y="4142740"/>
              <a:ext cx="2286000" cy="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6324600" y="4320540"/>
              <a:ext cx="2286000" cy="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6324600" y="4684060"/>
              <a:ext cx="2286000" cy="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Recording Net Income and Totaling and Ruling a Work Sheet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difference between total revenue and total expenses when total revenue is greater is called </a:t>
            </a:r>
            <a:r>
              <a:rPr lang="en-US" b="1" dirty="0" smtClean="0">
                <a:solidFill>
                  <a:srgbClr val="1376B9"/>
                </a:solidFill>
              </a:rPr>
              <a:t>net income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LO6</a:t>
            </a:r>
            <a:endParaRPr lang="en-US" dirty="0"/>
          </a:p>
        </p:txBody>
      </p:sp>
      <p:grpSp>
        <p:nvGrpSpPr>
          <p:cNvPr id="4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 descr="Chapter 6_Page 17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91670" y="1371600"/>
            <a:ext cx="6400800" cy="45600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Recording Net Income and Totaling and Ruling a Work Sheet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LO6</a:t>
            </a:r>
            <a:endParaRPr lang="en-US" dirty="0"/>
          </a:p>
        </p:txBody>
      </p:sp>
      <p:grpSp>
        <p:nvGrpSpPr>
          <p:cNvPr id="4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11"/>
          <p:cNvGrpSpPr/>
          <p:nvPr/>
        </p:nvGrpSpPr>
        <p:grpSpPr>
          <a:xfrm>
            <a:off x="6248401" y="2857500"/>
            <a:ext cx="2819399" cy="2476500"/>
            <a:chOff x="3874672" y="4152900"/>
            <a:chExt cx="2819399" cy="2476500"/>
          </a:xfrm>
        </p:grpSpPr>
        <p:sp>
          <p:nvSpPr>
            <p:cNvPr id="14" name="Rectangle 13"/>
            <p:cNvSpPr/>
            <p:nvPr/>
          </p:nvSpPr>
          <p:spPr>
            <a:xfrm>
              <a:off x="5600502" y="4152900"/>
              <a:ext cx="109356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1376B9"/>
                  </a:solidFill>
                </a:rPr>
                <a:t>Single Rule</a:t>
              </a:r>
              <a:endParaRPr lang="en-US" sz="1600" dirty="0"/>
            </a:p>
          </p:txBody>
        </p:sp>
        <p:grpSp>
          <p:nvGrpSpPr>
            <p:cNvPr id="6" name="Group 22"/>
            <p:cNvGrpSpPr/>
            <p:nvPr/>
          </p:nvGrpSpPr>
          <p:grpSpPr>
            <a:xfrm>
              <a:off x="3874672" y="4160520"/>
              <a:ext cx="1762124" cy="2468880"/>
              <a:chOff x="-87728" y="3017520"/>
              <a:chExt cx="1762124" cy="2468880"/>
            </a:xfrm>
          </p:grpSpPr>
          <p:cxnSp>
            <p:nvCxnSpPr>
              <p:cNvPr id="15" name="Straight Arrow Connector 14"/>
              <p:cNvCxnSpPr/>
              <p:nvPr/>
            </p:nvCxnSpPr>
            <p:spPr>
              <a:xfrm flipH="1">
                <a:off x="-87728" y="3200400"/>
                <a:ext cx="1600199" cy="228600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Rectangle 7"/>
              <p:cNvSpPr>
                <a:spLocks noChangeArrowheads="1"/>
              </p:cNvSpPr>
              <p:nvPr/>
            </p:nvSpPr>
            <p:spPr bwMode="auto">
              <a:xfrm>
                <a:off x="1308636" y="30175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1</a:t>
                </a:r>
              </a:p>
            </p:txBody>
          </p:sp>
        </p:grpSp>
      </p:grpSp>
      <p:grpSp>
        <p:nvGrpSpPr>
          <p:cNvPr id="7" name="Group 16"/>
          <p:cNvGrpSpPr/>
          <p:nvPr/>
        </p:nvGrpSpPr>
        <p:grpSpPr>
          <a:xfrm>
            <a:off x="2991589" y="5867400"/>
            <a:ext cx="1905000" cy="487680"/>
            <a:chOff x="3215640" y="4038600"/>
            <a:chExt cx="1905000" cy="487680"/>
          </a:xfrm>
        </p:grpSpPr>
        <p:grpSp>
          <p:nvGrpSpPr>
            <p:cNvPr id="9" name="Group 22"/>
            <p:cNvGrpSpPr/>
            <p:nvPr/>
          </p:nvGrpSpPr>
          <p:grpSpPr>
            <a:xfrm>
              <a:off x="4358640" y="4038600"/>
              <a:ext cx="762000" cy="487680"/>
              <a:chOff x="396240" y="2895600"/>
              <a:chExt cx="762000" cy="487680"/>
            </a:xfrm>
          </p:grpSpPr>
          <p:cxnSp>
            <p:nvCxnSpPr>
              <p:cNvPr id="20" name="Straight Arrow Connector 19"/>
              <p:cNvCxnSpPr/>
              <p:nvPr/>
            </p:nvCxnSpPr>
            <p:spPr>
              <a:xfrm flipV="1">
                <a:off x="701040" y="2895600"/>
                <a:ext cx="457200" cy="30480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7"/>
              <p:cNvSpPr>
                <a:spLocks noChangeArrowheads="1"/>
              </p:cNvSpPr>
              <p:nvPr/>
            </p:nvSpPr>
            <p:spPr bwMode="auto">
              <a:xfrm>
                <a:off x="396240" y="30175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7</a:t>
                </a:r>
              </a:p>
            </p:txBody>
          </p:sp>
        </p:grpSp>
        <p:sp>
          <p:nvSpPr>
            <p:cNvPr id="19" name="Rectangle 18"/>
            <p:cNvSpPr/>
            <p:nvPr/>
          </p:nvSpPr>
          <p:spPr>
            <a:xfrm>
              <a:off x="3215640" y="4162425"/>
              <a:ext cx="119936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1376B9"/>
                  </a:solidFill>
                </a:rPr>
                <a:t>Double Rule</a:t>
              </a:r>
              <a:endParaRPr lang="en-US" sz="1600" dirty="0"/>
            </a:p>
          </p:txBody>
        </p:sp>
      </p:grpSp>
      <p:grpSp>
        <p:nvGrpSpPr>
          <p:cNvPr id="12" name="Group 26"/>
          <p:cNvGrpSpPr/>
          <p:nvPr/>
        </p:nvGrpSpPr>
        <p:grpSpPr>
          <a:xfrm>
            <a:off x="4896589" y="5581650"/>
            <a:ext cx="2129862" cy="775335"/>
            <a:chOff x="4368165" y="3781425"/>
            <a:chExt cx="2129862" cy="775335"/>
          </a:xfrm>
        </p:grpSpPr>
        <p:grpSp>
          <p:nvGrpSpPr>
            <p:cNvPr id="13" name="Group 22"/>
            <p:cNvGrpSpPr/>
            <p:nvPr/>
          </p:nvGrpSpPr>
          <p:grpSpPr>
            <a:xfrm>
              <a:off x="4368165" y="3781425"/>
              <a:ext cx="1476375" cy="775335"/>
              <a:chOff x="405765" y="2638425"/>
              <a:chExt cx="1476375" cy="775335"/>
            </a:xfrm>
          </p:grpSpPr>
          <p:cxnSp>
            <p:nvCxnSpPr>
              <p:cNvPr id="30" name="Straight Arrow Connector 29"/>
              <p:cNvCxnSpPr/>
              <p:nvPr/>
            </p:nvCxnSpPr>
            <p:spPr>
              <a:xfrm>
                <a:off x="891540" y="2638425"/>
                <a:ext cx="990600" cy="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7"/>
              <p:cNvSpPr>
                <a:spLocks noChangeArrowheads="1"/>
              </p:cNvSpPr>
              <p:nvPr/>
            </p:nvSpPr>
            <p:spPr bwMode="auto">
              <a:xfrm>
                <a:off x="405765" y="30480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4</a:t>
                </a:r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4724400" y="4195346"/>
              <a:ext cx="177362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1376B9"/>
                  </a:solidFill>
                </a:rPr>
                <a:t>Extend Net Income</a:t>
              </a:r>
              <a:endParaRPr lang="en-US" sz="1600" dirty="0"/>
            </a:p>
          </p:txBody>
        </p:sp>
      </p:grpSp>
      <p:grpSp>
        <p:nvGrpSpPr>
          <p:cNvPr id="17" name="Group 72"/>
          <p:cNvGrpSpPr/>
          <p:nvPr/>
        </p:nvGrpSpPr>
        <p:grpSpPr>
          <a:xfrm>
            <a:off x="533400" y="5572125"/>
            <a:ext cx="4286989" cy="782955"/>
            <a:chOff x="513611" y="5572125"/>
            <a:chExt cx="4286989" cy="782955"/>
          </a:xfrm>
        </p:grpSpPr>
        <p:cxnSp>
          <p:nvCxnSpPr>
            <p:cNvPr id="46" name="Straight Arrow Connector 45"/>
            <p:cNvCxnSpPr/>
            <p:nvPr/>
          </p:nvCxnSpPr>
          <p:spPr>
            <a:xfrm flipV="1">
              <a:off x="1828800" y="5572125"/>
              <a:ext cx="2971800" cy="600075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31"/>
            <p:cNvGrpSpPr/>
            <p:nvPr/>
          </p:nvGrpSpPr>
          <p:grpSpPr>
            <a:xfrm>
              <a:off x="513611" y="5638800"/>
              <a:ext cx="1519024" cy="716280"/>
              <a:chOff x="3205376" y="3810000"/>
              <a:chExt cx="1519024" cy="716280"/>
            </a:xfrm>
          </p:grpSpPr>
          <p:grpSp>
            <p:nvGrpSpPr>
              <p:cNvPr id="22" name="Group 22"/>
              <p:cNvGrpSpPr/>
              <p:nvPr/>
            </p:nvGrpSpPr>
            <p:grpSpPr>
              <a:xfrm>
                <a:off x="4063365" y="3810000"/>
                <a:ext cx="661035" cy="716280"/>
                <a:chOff x="100965" y="2667000"/>
                <a:chExt cx="661035" cy="716280"/>
              </a:xfrm>
            </p:grpSpPr>
            <p:cxnSp>
              <p:nvCxnSpPr>
                <p:cNvPr id="35" name="Straight Arrow Connector 34"/>
                <p:cNvCxnSpPr/>
                <p:nvPr/>
              </p:nvCxnSpPr>
              <p:spPr>
                <a:xfrm flipH="1" flipV="1">
                  <a:off x="100965" y="2667000"/>
                  <a:ext cx="457200" cy="504825"/>
                </a:xfrm>
                <a:prstGeom prst="straightConnector1">
                  <a:avLst/>
                </a:prstGeom>
                <a:ln w="38100">
                  <a:solidFill>
                    <a:srgbClr val="00B0F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7"/>
                <p:cNvSpPr>
                  <a:spLocks noChangeArrowheads="1"/>
                </p:cNvSpPr>
                <p:nvPr/>
              </p:nvSpPr>
              <p:spPr bwMode="auto">
                <a:xfrm>
                  <a:off x="396240" y="3017520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 smtClean="0"/>
                    <a:t>3</a:t>
                  </a:r>
                </a:p>
              </p:txBody>
            </p:sp>
          </p:grpSp>
          <p:sp>
            <p:nvSpPr>
              <p:cNvPr id="34" name="Rectangle 33"/>
              <p:cNvSpPr/>
              <p:nvPr/>
            </p:nvSpPr>
            <p:spPr>
              <a:xfrm>
                <a:off x="3205376" y="4162425"/>
                <a:ext cx="115326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 smtClean="0">
                    <a:solidFill>
                      <a:srgbClr val="1376B9"/>
                    </a:solidFill>
                  </a:rPr>
                  <a:t>Net Income</a:t>
                </a:r>
                <a:endParaRPr lang="en-US" sz="1600" dirty="0"/>
              </a:p>
            </p:txBody>
          </p:sp>
        </p:grpSp>
      </p:grpSp>
      <p:grpSp>
        <p:nvGrpSpPr>
          <p:cNvPr id="23" name="Group 52"/>
          <p:cNvGrpSpPr/>
          <p:nvPr/>
        </p:nvGrpSpPr>
        <p:grpSpPr>
          <a:xfrm>
            <a:off x="6934200" y="5293660"/>
            <a:ext cx="2084169" cy="381000"/>
            <a:chOff x="4560471" y="4152900"/>
            <a:chExt cx="2084169" cy="381000"/>
          </a:xfrm>
        </p:grpSpPr>
        <p:sp>
          <p:nvSpPr>
            <p:cNvPr id="54" name="Rectangle 53"/>
            <p:cNvSpPr/>
            <p:nvPr/>
          </p:nvSpPr>
          <p:spPr>
            <a:xfrm>
              <a:off x="5551071" y="4152900"/>
              <a:ext cx="109356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1376B9"/>
                  </a:solidFill>
                </a:rPr>
                <a:t>Single Rule</a:t>
              </a:r>
              <a:endParaRPr lang="en-US" sz="1600" dirty="0"/>
            </a:p>
          </p:txBody>
        </p:sp>
        <p:grpSp>
          <p:nvGrpSpPr>
            <p:cNvPr id="24" name="Group 22"/>
            <p:cNvGrpSpPr/>
            <p:nvPr/>
          </p:nvGrpSpPr>
          <p:grpSpPr>
            <a:xfrm>
              <a:off x="4560471" y="4160520"/>
              <a:ext cx="1051560" cy="373380"/>
              <a:chOff x="598071" y="3017520"/>
              <a:chExt cx="1051560" cy="373380"/>
            </a:xfrm>
          </p:grpSpPr>
          <p:cxnSp>
            <p:nvCxnSpPr>
              <p:cNvPr id="56" name="Straight Arrow Connector 55"/>
              <p:cNvCxnSpPr/>
              <p:nvPr/>
            </p:nvCxnSpPr>
            <p:spPr>
              <a:xfrm flipH="1">
                <a:off x="598071" y="3200400"/>
                <a:ext cx="914402" cy="19050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Rectangle 7"/>
              <p:cNvSpPr>
                <a:spLocks noChangeArrowheads="1"/>
              </p:cNvSpPr>
              <p:nvPr/>
            </p:nvSpPr>
            <p:spPr bwMode="auto">
              <a:xfrm>
                <a:off x="1283871" y="30175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5</a:t>
                </a:r>
              </a:p>
            </p:txBody>
          </p:sp>
        </p:grpSp>
      </p:grpSp>
      <p:grpSp>
        <p:nvGrpSpPr>
          <p:cNvPr id="25" name="Group 61"/>
          <p:cNvGrpSpPr/>
          <p:nvPr/>
        </p:nvGrpSpPr>
        <p:grpSpPr>
          <a:xfrm>
            <a:off x="6845720" y="4686300"/>
            <a:ext cx="1536280" cy="744855"/>
            <a:chOff x="6858000" y="4703445"/>
            <a:chExt cx="1536280" cy="744855"/>
          </a:xfrm>
        </p:grpSpPr>
        <p:cxnSp>
          <p:nvCxnSpPr>
            <p:cNvPr id="60" name="Straight Arrow Connector 59"/>
            <p:cNvCxnSpPr/>
            <p:nvPr/>
          </p:nvCxnSpPr>
          <p:spPr>
            <a:xfrm flipH="1">
              <a:off x="6858000" y="4876800"/>
              <a:ext cx="762000" cy="5715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36"/>
            <p:cNvGrpSpPr/>
            <p:nvPr/>
          </p:nvGrpSpPr>
          <p:grpSpPr>
            <a:xfrm>
              <a:off x="7391400" y="4703445"/>
              <a:ext cx="1002880" cy="373380"/>
              <a:chOff x="4387215" y="4152900"/>
              <a:chExt cx="1002880" cy="373380"/>
            </a:xfrm>
          </p:grpSpPr>
          <p:sp>
            <p:nvSpPr>
              <p:cNvPr id="41" name="Rectangle 7"/>
              <p:cNvSpPr>
                <a:spLocks noChangeArrowheads="1"/>
              </p:cNvSpPr>
              <p:nvPr/>
            </p:nvSpPr>
            <p:spPr bwMode="auto">
              <a:xfrm>
                <a:off x="4387215" y="41605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2</a:t>
                </a: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4724400" y="4152900"/>
                <a:ext cx="665695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 smtClean="0">
                    <a:solidFill>
                      <a:srgbClr val="1376B9"/>
                    </a:solidFill>
                  </a:rPr>
                  <a:t>Totals</a:t>
                </a:r>
                <a:endParaRPr lang="en-US" sz="1600" dirty="0"/>
              </a:p>
            </p:txBody>
          </p:sp>
        </p:grpSp>
      </p:grpSp>
      <p:grpSp>
        <p:nvGrpSpPr>
          <p:cNvPr id="27" name="Group 62"/>
          <p:cNvGrpSpPr/>
          <p:nvPr/>
        </p:nvGrpSpPr>
        <p:grpSpPr>
          <a:xfrm>
            <a:off x="6827790" y="5798820"/>
            <a:ext cx="1536280" cy="373380"/>
            <a:chOff x="6858000" y="4703445"/>
            <a:chExt cx="1536280" cy="373380"/>
          </a:xfrm>
        </p:grpSpPr>
        <p:cxnSp>
          <p:nvCxnSpPr>
            <p:cNvPr id="64" name="Straight Arrow Connector 63"/>
            <p:cNvCxnSpPr/>
            <p:nvPr/>
          </p:nvCxnSpPr>
          <p:spPr>
            <a:xfrm flipH="1" flipV="1">
              <a:off x="6858000" y="4703445"/>
              <a:ext cx="762000" cy="173355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Group 36"/>
            <p:cNvGrpSpPr/>
            <p:nvPr/>
          </p:nvGrpSpPr>
          <p:grpSpPr>
            <a:xfrm>
              <a:off x="7391400" y="4703445"/>
              <a:ext cx="1002880" cy="373380"/>
              <a:chOff x="4387215" y="4152900"/>
              <a:chExt cx="1002880" cy="373380"/>
            </a:xfrm>
          </p:grpSpPr>
          <p:sp>
            <p:nvSpPr>
              <p:cNvPr id="66" name="Rectangle 7"/>
              <p:cNvSpPr>
                <a:spLocks noChangeArrowheads="1"/>
              </p:cNvSpPr>
              <p:nvPr/>
            </p:nvSpPr>
            <p:spPr bwMode="auto">
              <a:xfrm>
                <a:off x="4387215" y="41605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6</a:t>
                </a:r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4724400" y="4152900"/>
                <a:ext cx="665695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 smtClean="0">
                    <a:solidFill>
                      <a:srgbClr val="1376B9"/>
                    </a:solidFill>
                  </a:rPr>
                  <a:t>Totals</a:t>
                </a:r>
                <a:endParaRPr lang="en-US" sz="1600" dirty="0"/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Calculating and Recording a Net Loss </a:t>
            </a:r>
            <a:br>
              <a:rPr lang="en-US" dirty="0" smtClean="0"/>
            </a:br>
            <a:r>
              <a:rPr lang="en-US" dirty="0" smtClean="0"/>
              <a:t>on a Work Sheet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difference between total revenue and total expenses when total expenses are greater is called a </a:t>
            </a:r>
            <a:r>
              <a:rPr lang="en-US" b="1" dirty="0" smtClean="0">
                <a:solidFill>
                  <a:srgbClr val="1376B9"/>
                </a:solidFill>
              </a:rPr>
              <a:t>net loss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LO6</a:t>
            </a:r>
            <a:endParaRPr lang="en-US" dirty="0"/>
          </a:p>
        </p:txBody>
      </p:sp>
      <p:grpSp>
        <p:nvGrpSpPr>
          <p:cNvPr id="4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pter 6_Page 17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2743200"/>
            <a:ext cx="8229600" cy="21005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Calculating and Recording a Net Loss </a:t>
            </a:r>
            <a:br>
              <a:rPr lang="en-US" dirty="0" smtClean="0"/>
            </a:br>
            <a:r>
              <a:rPr lang="en-US" dirty="0" smtClean="0"/>
              <a:t>on a Work Sheet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LO6</a:t>
            </a:r>
            <a:endParaRPr lang="en-US" dirty="0"/>
          </a:p>
        </p:txBody>
      </p:sp>
      <p:grpSp>
        <p:nvGrpSpPr>
          <p:cNvPr id="4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14"/>
          <p:cNvGrpSpPr/>
          <p:nvPr/>
        </p:nvGrpSpPr>
        <p:grpSpPr>
          <a:xfrm>
            <a:off x="5791200" y="4114800"/>
            <a:ext cx="1876623" cy="1314450"/>
            <a:chOff x="4368165" y="3242310"/>
            <a:chExt cx="1876623" cy="1314450"/>
          </a:xfrm>
        </p:grpSpPr>
        <p:grpSp>
          <p:nvGrpSpPr>
            <p:cNvPr id="6" name="Group 22"/>
            <p:cNvGrpSpPr/>
            <p:nvPr/>
          </p:nvGrpSpPr>
          <p:grpSpPr>
            <a:xfrm>
              <a:off x="4368165" y="3242310"/>
              <a:ext cx="851535" cy="1314450"/>
              <a:chOff x="405765" y="2099310"/>
              <a:chExt cx="851535" cy="1314450"/>
            </a:xfrm>
          </p:grpSpPr>
          <p:cxnSp>
            <p:nvCxnSpPr>
              <p:cNvPr id="18" name="Straight Arrow Connector 17"/>
              <p:cNvCxnSpPr/>
              <p:nvPr/>
            </p:nvCxnSpPr>
            <p:spPr>
              <a:xfrm>
                <a:off x="891540" y="2099310"/>
                <a:ext cx="365760" cy="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ectangle 7"/>
              <p:cNvSpPr>
                <a:spLocks noChangeArrowheads="1"/>
              </p:cNvSpPr>
              <p:nvPr/>
            </p:nvSpPr>
            <p:spPr bwMode="auto">
              <a:xfrm>
                <a:off x="405765" y="30480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4</a:t>
                </a:r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4733925" y="4204871"/>
              <a:ext cx="151086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1376B9"/>
                  </a:solidFill>
                </a:rPr>
                <a:t>Extend Net Loss</a:t>
              </a:r>
              <a:endParaRPr lang="en-US" sz="1600" dirty="0"/>
            </a:p>
          </p:txBody>
        </p:sp>
      </p:grpSp>
      <p:grpSp>
        <p:nvGrpSpPr>
          <p:cNvPr id="7" name="Group 19"/>
          <p:cNvGrpSpPr/>
          <p:nvPr/>
        </p:nvGrpSpPr>
        <p:grpSpPr>
          <a:xfrm>
            <a:off x="762000" y="4114800"/>
            <a:ext cx="4724400" cy="1325880"/>
            <a:chOff x="785900" y="5038725"/>
            <a:chExt cx="4724400" cy="1325880"/>
          </a:xfrm>
        </p:grpSpPr>
        <p:cxnSp>
          <p:nvCxnSpPr>
            <p:cNvPr id="21" name="Straight Arrow Connector 20"/>
            <p:cNvCxnSpPr/>
            <p:nvPr/>
          </p:nvCxnSpPr>
          <p:spPr>
            <a:xfrm flipV="1">
              <a:off x="1828800" y="5038725"/>
              <a:ext cx="3681500" cy="1133476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31"/>
            <p:cNvGrpSpPr/>
            <p:nvPr/>
          </p:nvGrpSpPr>
          <p:grpSpPr>
            <a:xfrm>
              <a:off x="785900" y="5114925"/>
              <a:ext cx="1246735" cy="1249680"/>
              <a:chOff x="3477665" y="3286125"/>
              <a:chExt cx="1246735" cy="1249680"/>
            </a:xfrm>
          </p:grpSpPr>
          <p:grpSp>
            <p:nvGrpSpPr>
              <p:cNvPr id="11" name="Group 22"/>
              <p:cNvGrpSpPr/>
              <p:nvPr/>
            </p:nvGrpSpPr>
            <p:grpSpPr>
              <a:xfrm>
                <a:off x="3934865" y="3286125"/>
                <a:ext cx="789535" cy="1249680"/>
                <a:chOff x="-27535" y="2143125"/>
                <a:chExt cx="789535" cy="1249680"/>
              </a:xfrm>
            </p:grpSpPr>
            <p:cxnSp>
              <p:nvCxnSpPr>
                <p:cNvPr id="25" name="Straight Arrow Connector 24"/>
                <p:cNvCxnSpPr/>
                <p:nvPr/>
              </p:nvCxnSpPr>
              <p:spPr>
                <a:xfrm flipH="1" flipV="1">
                  <a:off x="-27535" y="2143125"/>
                  <a:ext cx="585700" cy="1028701"/>
                </a:xfrm>
                <a:prstGeom prst="straightConnector1">
                  <a:avLst/>
                </a:prstGeom>
                <a:ln w="38100">
                  <a:solidFill>
                    <a:srgbClr val="00B0F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Rectangle 7"/>
                <p:cNvSpPr>
                  <a:spLocks noChangeArrowheads="1"/>
                </p:cNvSpPr>
                <p:nvPr/>
              </p:nvSpPr>
              <p:spPr bwMode="auto">
                <a:xfrm>
                  <a:off x="396240" y="3027045"/>
                  <a:ext cx="365760" cy="365760"/>
                </a:xfrm>
                <a:prstGeom prst="ellipse">
                  <a:avLst/>
                </a:prstGeom>
                <a:gradFill>
                  <a:gsLst>
                    <a:gs pos="0">
                      <a:srgbClr val="FF0000"/>
                    </a:gs>
                    <a:gs pos="80000">
                      <a:schemeClr val="accent2">
                        <a:shade val="93000"/>
                        <a:satMod val="130000"/>
                      </a:schemeClr>
                    </a:gs>
                    <a:gs pos="100000">
                      <a:schemeClr val="accent2">
                        <a:shade val="94000"/>
                        <a:satMod val="135000"/>
                      </a:schemeClr>
                    </a:gs>
                  </a:gsLst>
                </a:gradFill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 anchorCtr="1"/>
                <a:lstStyle/>
                <a:p>
                  <a:pPr algn="ctr"/>
                  <a:r>
                    <a:rPr lang="en-US" b="1" dirty="0" smtClean="0"/>
                    <a:t>3</a:t>
                  </a:r>
                </a:p>
              </p:txBody>
            </p:sp>
          </p:grpSp>
          <p:sp>
            <p:nvSpPr>
              <p:cNvPr id="24" name="Rectangle 23"/>
              <p:cNvSpPr/>
              <p:nvPr/>
            </p:nvSpPr>
            <p:spPr>
              <a:xfrm>
                <a:off x="3477665" y="4171950"/>
                <a:ext cx="890500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 smtClean="0">
                    <a:solidFill>
                      <a:srgbClr val="1376B9"/>
                    </a:solidFill>
                  </a:rPr>
                  <a:t>Net Loss</a:t>
                </a:r>
                <a:endParaRPr lang="en-US" sz="1600" dirty="0"/>
              </a:p>
            </p:txBody>
          </p:sp>
        </p:grpSp>
      </p:grpSp>
      <p:grpSp>
        <p:nvGrpSpPr>
          <p:cNvPr id="12" name="Group 47"/>
          <p:cNvGrpSpPr/>
          <p:nvPr/>
        </p:nvGrpSpPr>
        <p:grpSpPr>
          <a:xfrm>
            <a:off x="7182905" y="4343400"/>
            <a:ext cx="1675345" cy="1744980"/>
            <a:chOff x="7182905" y="4343400"/>
            <a:chExt cx="1675345" cy="1744980"/>
          </a:xfrm>
        </p:grpSpPr>
        <p:sp>
          <p:nvSpPr>
            <p:cNvPr id="47" name="Freeform 46"/>
            <p:cNvSpPr/>
            <p:nvPr/>
          </p:nvSpPr>
          <p:spPr>
            <a:xfrm>
              <a:off x="8010525" y="4343400"/>
              <a:ext cx="847725" cy="1533525"/>
            </a:xfrm>
            <a:custGeom>
              <a:avLst/>
              <a:gdLst>
                <a:gd name="connsiteX0" fmla="*/ 704850 w 1390650"/>
                <a:gd name="connsiteY0" fmla="*/ 0 h 1533525"/>
                <a:gd name="connsiteX1" fmla="*/ 1390650 w 1390650"/>
                <a:gd name="connsiteY1" fmla="*/ 0 h 1533525"/>
                <a:gd name="connsiteX2" fmla="*/ 1381125 w 1390650"/>
                <a:gd name="connsiteY2" fmla="*/ 1524000 h 1533525"/>
                <a:gd name="connsiteX3" fmla="*/ 0 w 1390650"/>
                <a:gd name="connsiteY3" fmla="*/ 1533525 h 153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650" h="1533525">
                  <a:moveTo>
                    <a:pt x="704850" y="0"/>
                  </a:moveTo>
                  <a:lnTo>
                    <a:pt x="1390650" y="0"/>
                  </a:lnTo>
                  <a:lnTo>
                    <a:pt x="1381125" y="1524000"/>
                  </a:lnTo>
                  <a:lnTo>
                    <a:pt x="0" y="1533525"/>
                  </a:lnTo>
                </a:path>
              </a:pathLst>
            </a:custGeom>
            <a:ln w="381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36"/>
            <p:cNvGrpSpPr/>
            <p:nvPr/>
          </p:nvGrpSpPr>
          <p:grpSpPr>
            <a:xfrm>
              <a:off x="7182905" y="5715000"/>
              <a:ext cx="970495" cy="373380"/>
              <a:chOff x="3792005" y="4152900"/>
              <a:chExt cx="970495" cy="373380"/>
            </a:xfrm>
          </p:grpSpPr>
          <p:sp>
            <p:nvSpPr>
              <p:cNvPr id="35" name="Rectangle 7"/>
              <p:cNvSpPr>
                <a:spLocks noChangeArrowheads="1"/>
              </p:cNvSpPr>
              <p:nvPr/>
            </p:nvSpPr>
            <p:spPr bwMode="auto">
              <a:xfrm>
                <a:off x="4396740" y="41605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2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792005" y="4152900"/>
                <a:ext cx="665695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 smtClean="0">
                    <a:solidFill>
                      <a:srgbClr val="1376B9"/>
                    </a:solidFill>
                  </a:rPr>
                  <a:t>Totals</a:t>
                </a:r>
                <a:endParaRPr lang="en-US" sz="1600" dirty="0"/>
              </a:p>
            </p:txBody>
          </p:sp>
        </p:grpSp>
      </p:grpSp>
      <p:grpSp>
        <p:nvGrpSpPr>
          <p:cNvPr id="16" name="Group 36"/>
          <p:cNvGrpSpPr/>
          <p:nvPr/>
        </p:nvGrpSpPr>
        <p:grpSpPr>
          <a:xfrm>
            <a:off x="7467600" y="1676400"/>
            <a:ext cx="1523999" cy="2514600"/>
            <a:chOff x="5170072" y="4152900"/>
            <a:chExt cx="1523999" cy="2514600"/>
          </a:xfrm>
        </p:grpSpPr>
        <p:sp>
          <p:nvSpPr>
            <p:cNvPr id="38" name="Rectangle 37"/>
            <p:cNvSpPr/>
            <p:nvPr/>
          </p:nvSpPr>
          <p:spPr>
            <a:xfrm>
              <a:off x="5600502" y="4152900"/>
              <a:ext cx="109356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1376B9"/>
                  </a:solidFill>
                </a:rPr>
                <a:t>Single Rule</a:t>
              </a:r>
              <a:endParaRPr lang="en-US" sz="1600" dirty="0"/>
            </a:p>
          </p:txBody>
        </p:sp>
        <p:grpSp>
          <p:nvGrpSpPr>
            <p:cNvPr id="20" name="Group 22"/>
            <p:cNvGrpSpPr/>
            <p:nvPr/>
          </p:nvGrpSpPr>
          <p:grpSpPr>
            <a:xfrm>
              <a:off x="5170072" y="4160520"/>
              <a:ext cx="466724" cy="2506980"/>
              <a:chOff x="1207672" y="3017520"/>
              <a:chExt cx="466724" cy="2506980"/>
            </a:xfrm>
          </p:grpSpPr>
          <p:cxnSp>
            <p:nvCxnSpPr>
              <p:cNvPr id="40" name="Straight Arrow Connector 39"/>
              <p:cNvCxnSpPr/>
              <p:nvPr/>
            </p:nvCxnSpPr>
            <p:spPr>
              <a:xfrm flipH="1">
                <a:off x="1207672" y="3200400"/>
                <a:ext cx="304800" cy="232410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Rectangle 7"/>
              <p:cNvSpPr>
                <a:spLocks noChangeArrowheads="1"/>
              </p:cNvSpPr>
              <p:nvPr/>
            </p:nvSpPr>
            <p:spPr bwMode="auto">
              <a:xfrm>
                <a:off x="1308636" y="30175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1</a:t>
                </a:r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Fiscal Periods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length of time for which a business summarizes its financial information and reports its financial performance is called a </a:t>
            </a:r>
            <a:r>
              <a:rPr lang="en-US" b="1" dirty="0" smtClean="0">
                <a:solidFill>
                  <a:srgbClr val="0070C0"/>
                </a:solidFill>
              </a:rPr>
              <a:t>fiscal period</a:t>
            </a:r>
            <a:r>
              <a:rPr lang="en-US" dirty="0" smtClean="0"/>
              <a:t>. </a:t>
            </a:r>
          </a:p>
          <a:p>
            <a:pPr lvl="1"/>
            <a:r>
              <a:rPr lang="en-US" dirty="0" smtClean="0"/>
              <a:t>A fiscal period is also known as an </a:t>
            </a:r>
            <a:r>
              <a:rPr lang="en-US" i="1" dirty="0" smtClean="0">
                <a:solidFill>
                  <a:srgbClr val="0070C0"/>
                </a:solidFill>
              </a:rPr>
              <a:t>accounting period</a:t>
            </a:r>
            <a:r>
              <a:rPr lang="en-US" dirty="0" smtClean="0"/>
              <a:t>.</a:t>
            </a:r>
          </a:p>
          <a:p>
            <a:r>
              <a:rPr lang="en-US" dirty="0" smtClean="0"/>
              <a:t>A fiscal period consisting of twelve consecutive months is called a </a:t>
            </a:r>
            <a:r>
              <a:rPr lang="en-US" b="1" dirty="0" smtClean="0">
                <a:solidFill>
                  <a:srgbClr val="0070C0"/>
                </a:solidFill>
              </a:rPr>
              <a:t>fiscal year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LO1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Finding and Correcting Errors on the Work Sheet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Several different kinds of errors may be made when preparing a work sheet.</a:t>
            </a:r>
          </a:p>
          <a:p>
            <a:r>
              <a:rPr lang="en-US" dirty="0" smtClean="0"/>
              <a:t>Three examples</a:t>
            </a:r>
          </a:p>
          <a:p>
            <a:pPr lvl="1"/>
            <a:r>
              <a:rPr lang="en-US" dirty="0" smtClean="0"/>
              <a:t>There may be errors in the accounting records.</a:t>
            </a:r>
          </a:p>
          <a:p>
            <a:pPr lvl="1"/>
            <a:r>
              <a:rPr lang="en-US" dirty="0" smtClean="0"/>
              <a:t>There may be errors in calculations.</a:t>
            </a:r>
          </a:p>
          <a:p>
            <a:pPr lvl="1"/>
            <a:r>
              <a:rPr lang="en-US" dirty="0" smtClean="0"/>
              <a:t>An amount may be entered in the wrong column.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LO7</a:t>
            </a:r>
            <a:endParaRPr lang="en-US" dirty="0"/>
          </a:p>
        </p:txBody>
      </p:sp>
      <p:grpSp>
        <p:nvGrpSpPr>
          <p:cNvPr id="6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solidFill>
                  <a:schemeClr val="accent1"/>
                </a:solidFill>
              </a:rPr>
              <a:t>Lesson 6-3 </a:t>
            </a:r>
            <a:r>
              <a:rPr lang="en-US" dirty="0" smtClean="0"/>
              <a:t>Audit Your Understanding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 smtClean="0">
                <a:solidFill>
                  <a:srgbClr val="FF0000"/>
                </a:solidFill>
              </a:rPr>
              <a:t>1.	</a:t>
            </a:r>
            <a:r>
              <a:rPr lang="en-US" dirty="0" smtClean="0"/>
              <a:t>In </a:t>
            </a:r>
            <a:r>
              <a:rPr lang="en-US" dirty="0"/>
              <a:t>which Balance Sheet column is net income recorded on the work sheet?</a:t>
            </a: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429001"/>
            <a:ext cx="7315200" cy="1828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>
              <a:spcBef>
                <a:spcPct val="20000"/>
              </a:spcBef>
              <a:buClr>
                <a:srgbClr val="FF0000"/>
              </a:buClr>
            </a:pPr>
            <a:r>
              <a:rPr lang="en-US" sz="3200" dirty="0" smtClean="0">
                <a:solidFill>
                  <a:srgbClr val="000000"/>
                </a:solidFill>
                <a:ea typeface="Times New Roman"/>
                <a:cs typeface="Times-Roman"/>
              </a:rPr>
              <a:t>Balance Sheet Credit column</a:t>
            </a:r>
            <a:endParaRPr lang="en-US" sz="3200" dirty="0" smtClean="0">
              <a:solidFill>
                <a:srgbClr val="000000"/>
              </a:solidFill>
              <a:latin typeface="MyriadPro-Regular"/>
              <a:ea typeface="Times New Roman"/>
              <a:cs typeface="MyriadPro-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solidFill>
                  <a:schemeClr val="accent1"/>
                </a:solidFill>
              </a:rPr>
              <a:t>Lesson 6-3 </a:t>
            </a:r>
            <a:r>
              <a:rPr lang="en-US" dirty="0" smtClean="0"/>
              <a:t>Audit Your Understanding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2</a:t>
            </a:r>
            <a:r>
              <a:rPr lang="en-US" b="1" dirty="0" smtClean="0">
                <a:solidFill>
                  <a:srgbClr val="FF0000"/>
                </a:solidFill>
              </a:rPr>
              <a:t>.	</a:t>
            </a:r>
            <a:r>
              <a:rPr lang="en-US" dirty="0" smtClean="0"/>
              <a:t>In </a:t>
            </a:r>
            <a:r>
              <a:rPr lang="en-US" dirty="0"/>
              <a:t>which Balance Sheet column is net loss recorded on the work sheet?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429001"/>
            <a:ext cx="7315200" cy="1828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>
              <a:spcBef>
                <a:spcPct val="20000"/>
              </a:spcBef>
              <a:buClr>
                <a:srgbClr val="FF0000"/>
              </a:buClr>
            </a:pPr>
            <a:r>
              <a:rPr lang="en-US" sz="3200" dirty="0" smtClean="0">
                <a:solidFill>
                  <a:srgbClr val="000000"/>
                </a:solidFill>
                <a:ea typeface="Times New Roman"/>
                <a:cs typeface="Times-Roman"/>
              </a:rPr>
              <a:t>Balance Sheet Debit column</a:t>
            </a:r>
            <a:endParaRPr lang="en-US" sz="3200" dirty="0" smtClean="0">
              <a:solidFill>
                <a:srgbClr val="000000"/>
              </a:solidFill>
              <a:latin typeface="MyriadPro-Regular"/>
              <a:ea typeface="Times New Roman"/>
              <a:cs typeface="MyriadPro-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solidFill>
                  <a:schemeClr val="accent1"/>
                </a:solidFill>
              </a:rPr>
              <a:t>Lesson 6-3 </a:t>
            </a:r>
            <a:r>
              <a:rPr lang="en-US" dirty="0" smtClean="0"/>
              <a:t>Audit Your Understanding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3</a:t>
            </a:r>
            <a:r>
              <a:rPr lang="en-US" b="1" dirty="0" smtClean="0">
                <a:solidFill>
                  <a:srgbClr val="FF0000"/>
                </a:solidFill>
              </a:rPr>
              <a:t>.	</a:t>
            </a:r>
            <a:r>
              <a:rPr lang="en-US" dirty="0" smtClean="0"/>
              <a:t>What </a:t>
            </a:r>
            <a:r>
              <a:rPr lang="en-US" dirty="0"/>
              <a:t>is the first step in checking for arithmetic errors when two column </a:t>
            </a:r>
            <a:r>
              <a:rPr lang="en-US" dirty="0" smtClean="0"/>
              <a:t>totals are </a:t>
            </a:r>
            <a:r>
              <a:rPr lang="en-US" dirty="0"/>
              <a:t>not in balance?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429001"/>
            <a:ext cx="7315200" cy="1828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>
                <a:tab pos="152400" algn="l"/>
                <a:tab pos="304800" algn="l"/>
                <a:tab pos="3048000" algn="l"/>
                <a:tab pos="3200400" algn="l"/>
                <a:tab pos="457200" algn="l"/>
              </a:tabLst>
            </a:pPr>
            <a:r>
              <a:rPr lang="en-US" sz="3500" dirty="0" smtClean="0">
                <a:solidFill>
                  <a:srgbClr val="000000"/>
                </a:solidFill>
                <a:ea typeface="Times New Roman"/>
                <a:cs typeface="Times-Roman"/>
              </a:rPr>
              <a:t>Subtract the smaller total from the larger total to find the difference.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solidFill>
                  <a:schemeClr val="accent1"/>
                </a:solidFill>
              </a:rPr>
              <a:t>Lesson 6-3 </a:t>
            </a:r>
            <a:r>
              <a:rPr lang="en-US" dirty="0" smtClean="0"/>
              <a:t>Audit Your Understanding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4</a:t>
            </a:r>
            <a:r>
              <a:rPr lang="en-US" b="1" dirty="0" smtClean="0">
                <a:solidFill>
                  <a:srgbClr val="FF0000"/>
                </a:solidFill>
              </a:rPr>
              <a:t>.	</a:t>
            </a:r>
            <a:r>
              <a:rPr lang="en-US" dirty="0" smtClean="0"/>
              <a:t>What </a:t>
            </a:r>
            <a:r>
              <a:rPr lang="en-US" dirty="0"/>
              <a:t>is one way to check for an error caused by transposed numbers?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429001"/>
            <a:ext cx="7315200" cy="1828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tabLst>
                <a:tab pos="152400" algn="l"/>
                <a:tab pos="304800" algn="l"/>
                <a:tab pos="3048000" algn="l"/>
                <a:tab pos="3200400" algn="l"/>
                <a:tab pos="457200" algn="l"/>
              </a:tabLst>
            </a:pPr>
            <a:r>
              <a:rPr lang="en-US" sz="3200" dirty="0" smtClean="0">
                <a:solidFill>
                  <a:srgbClr val="000000"/>
                </a:solidFill>
                <a:ea typeface="Times New Roman"/>
                <a:cs typeface="Times-Roman"/>
              </a:rPr>
              <a:t>The difference between two column totals can be divided evenly by 9.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solidFill>
                  <a:schemeClr val="accent1"/>
                </a:solidFill>
              </a:rPr>
              <a:t>Lesson 6-3 </a:t>
            </a:r>
            <a:r>
              <a:rPr lang="en-US" dirty="0" smtClean="0"/>
              <a:t>Audit Your Understanding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5</a:t>
            </a:r>
            <a:r>
              <a:rPr lang="en-US" b="1" dirty="0" smtClean="0">
                <a:solidFill>
                  <a:srgbClr val="FF0000"/>
                </a:solidFill>
              </a:rPr>
              <a:t>.	</a:t>
            </a:r>
            <a:r>
              <a:rPr lang="en-US" dirty="0" smtClean="0"/>
              <a:t>What </a:t>
            </a:r>
            <a:r>
              <a:rPr lang="en-US" dirty="0"/>
              <a:t>term is used to describe an error that occurs when numbers are moved to the right or left in an amount column?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429001"/>
            <a:ext cx="7315200" cy="1828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Slide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6-3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/>
              <a:t>work together 6-3</a:t>
            </a:r>
            <a:br>
              <a:rPr lang="en-US" dirty="0" smtClean="0"/>
            </a:br>
            <a:r>
              <a:rPr lang="en-US" dirty="0" smtClean="0"/>
              <a:t>on your own 6-3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2209800"/>
            <a:ext cx="8153400" cy="3733800"/>
          </a:xfrm>
        </p:spPr>
        <p:txBody>
          <a:bodyPr>
            <a:normAutofit fontScale="92500" lnSpcReduction="20000"/>
          </a:bodyPr>
          <a:lstStyle/>
          <a:p>
            <a:pPr eaLnBrk="1" hangingPunct="1"/>
            <a:r>
              <a:rPr lang="en-US" dirty="0" smtClean="0"/>
              <a:t>Open the 6-1 thru 6-3 worksheet previously completed in Lessons 6-1 &amp; 6-2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work together will be started in class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Complete on your own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Submit as indicated by Instructor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600200"/>
            <a:ext cx="914400" cy="5257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800" dirty="0" smtClean="0"/>
              <a:t>Learning Objective</a:t>
            </a:r>
            <a:endParaRPr lang="en-US" sz="2800" dirty="0"/>
          </a:p>
        </p:txBody>
      </p:sp>
      <p:sp>
        <p:nvSpPr>
          <p:cNvPr id="7" name="Wave 6"/>
          <p:cNvSpPr/>
          <p:nvPr/>
        </p:nvSpPr>
        <p:spPr>
          <a:xfrm>
            <a:off x="0" y="6400800"/>
            <a:ext cx="9144000" cy="457200"/>
          </a:xfrm>
          <a:prstGeom prst="wave">
            <a:avLst/>
          </a:prstGeom>
          <a:solidFill>
            <a:srgbClr val="0066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rgbClr val="006600"/>
                </a:solidFill>
              </a:rPr>
              <a:t>© 2014 Cengage Learning. All Rights Reserved.</a:t>
            </a:r>
            <a:endParaRPr lang="en-US" sz="1000" dirty="0">
              <a:solidFill>
                <a:srgbClr val="0066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28801" y="2514600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spcAft>
                <a:spcPts val="1200"/>
              </a:spcAft>
            </a:pPr>
            <a:r>
              <a:rPr lang="en-US" sz="2400" b="1" dirty="0" smtClean="0"/>
              <a:t>LO</a:t>
            </a:r>
            <a:r>
              <a:rPr lang="en-US" sz="2400" b="1" dirty="0" smtClean="0">
                <a:solidFill>
                  <a:srgbClr val="FF0000"/>
                </a:solidFill>
              </a:rPr>
              <a:t>8</a:t>
            </a:r>
            <a:r>
              <a:rPr lang="en-US" sz="2400" b="1" dirty="0" smtClean="0"/>
              <a:t> 	</a:t>
            </a:r>
            <a:r>
              <a:rPr lang="en-US" sz="2400" dirty="0" smtClean="0"/>
              <a:t>Journalize and post the adjusting entries for supplies and prepaid insurance.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2199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Adjusting Entry for Supplies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Journal entries recorded to update general ledger accounts at the end of a fiscal period are called </a:t>
            </a:r>
            <a:r>
              <a:rPr lang="en-US" b="1" dirty="0" smtClean="0">
                <a:solidFill>
                  <a:srgbClr val="1376B9"/>
                </a:solidFill>
              </a:rPr>
              <a:t>adjusting entries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LO8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6" name="Flowchart: Delay 15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6-4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55517" y="2633246"/>
            <a:ext cx="1620883" cy="338554"/>
          </a:xfrm>
          <a:prstGeom prst="rect">
            <a:avLst/>
          </a:prstGeom>
        </p:spPr>
        <p:txBody>
          <a:bodyPr wrap="square" lIns="45720" rIns="45720">
            <a:noAutofit/>
          </a:bodyPr>
          <a:lstStyle/>
          <a:p>
            <a:pPr>
              <a:tabLst>
                <a:tab pos="1143000" algn="dec"/>
              </a:tabLst>
            </a:pPr>
            <a:r>
              <a:rPr lang="en-US" sz="1400" dirty="0" smtClean="0"/>
              <a:t>Jan. 31 Bal.	620.00</a:t>
            </a:r>
          </a:p>
        </p:txBody>
      </p:sp>
      <p:pic>
        <p:nvPicPr>
          <p:cNvPr id="51" name="Picture 50" descr="Page 176-General Journal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60930" y="4146123"/>
            <a:ext cx="6858000" cy="1721277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Adjusting Entry for Supplies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9" name="Picture 8" descr="Chapter 6_Page 176_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24200" y="1752600"/>
            <a:ext cx="5903366" cy="16514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LO8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6" name="Flowchart: Delay 15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6-4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53"/>
          <p:cNvGrpSpPr/>
          <p:nvPr/>
        </p:nvGrpSpPr>
        <p:grpSpPr>
          <a:xfrm>
            <a:off x="152400" y="1447800"/>
            <a:ext cx="2926080" cy="718066"/>
            <a:chOff x="5619778" y="1676400"/>
            <a:chExt cx="2926080" cy="718066"/>
          </a:xfrm>
        </p:grpSpPr>
        <p:sp>
          <p:nvSpPr>
            <p:cNvPr id="21" name="Rectangle 20"/>
            <p:cNvSpPr/>
            <p:nvPr/>
          </p:nvSpPr>
          <p:spPr>
            <a:xfrm>
              <a:off x="6174949" y="1676400"/>
              <a:ext cx="182880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 smtClean="0"/>
                <a:t>Supplies Expense</a:t>
              </a:r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5619778" y="2028706"/>
              <a:ext cx="292608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7089349" y="2028706"/>
              <a:ext cx="0" cy="3657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55"/>
          <p:cNvGrpSpPr/>
          <p:nvPr/>
        </p:nvGrpSpPr>
        <p:grpSpPr>
          <a:xfrm>
            <a:off x="152400" y="2286000"/>
            <a:ext cx="2926080" cy="900946"/>
            <a:chOff x="5619778" y="2667000"/>
            <a:chExt cx="2926080" cy="900946"/>
          </a:xfrm>
        </p:grpSpPr>
        <p:sp>
          <p:nvSpPr>
            <p:cNvPr id="27" name="Rectangle 26"/>
            <p:cNvSpPr/>
            <p:nvPr/>
          </p:nvSpPr>
          <p:spPr>
            <a:xfrm>
              <a:off x="6174949" y="2667000"/>
              <a:ext cx="182880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 smtClean="0"/>
                <a:t>Supplies</a:t>
              </a:r>
            </a:p>
          </p:txBody>
        </p:sp>
        <p:cxnSp>
          <p:nvCxnSpPr>
            <p:cNvPr id="28" name="Straight Connector 27"/>
            <p:cNvCxnSpPr/>
            <p:nvPr/>
          </p:nvCxnSpPr>
          <p:spPr>
            <a:xfrm flipH="1">
              <a:off x="5619778" y="3019306"/>
              <a:ext cx="292608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89349" y="3019306"/>
              <a:ext cx="0" cy="5486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33"/>
          <p:cNvGrpSpPr/>
          <p:nvPr/>
        </p:nvGrpSpPr>
        <p:grpSpPr>
          <a:xfrm>
            <a:off x="55517" y="1795046"/>
            <a:ext cx="3036025" cy="1439108"/>
            <a:chOff x="224246" y="1947446"/>
            <a:chExt cx="3036025" cy="1439108"/>
          </a:xfrm>
        </p:grpSpPr>
        <p:sp>
          <p:nvSpPr>
            <p:cNvPr id="31" name="Rectangle 30"/>
            <p:cNvSpPr/>
            <p:nvPr/>
          </p:nvSpPr>
          <p:spPr>
            <a:xfrm>
              <a:off x="321129" y="1947446"/>
              <a:ext cx="1463040" cy="338554"/>
            </a:xfrm>
            <a:prstGeom prst="rect">
              <a:avLst/>
            </a:prstGeom>
          </p:spPr>
          <p:txBody>
            <a:bodyPr wrap="square" lIns="45720" rIns="45720">
              <a:noAutofit/>
            </a:bodyPr>
            <a:lstStyle/>
            <a:p>
              <a:pPr>
                <a:tabLst>
                  <a:tab pos="1143000" algn="dec"/>
                </a:tabLst>
              </a:pPr>
              <a:r>
                <a:rPr lang="en-US" sz="1400" dirty="0" smtClean="0"/>
                <a:t>Adj. (a)	530.00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24246" y="3048000"/>
              <a:ext cx="1620883" cy="338554"/>
            </a:xfrm>
            <a:prstGeom prst="rect">
              <a:avLst/>
            </a:prstGeom>
          </p:spPr>
          <p:txBody>
            <a:bodyPr wrap="square" lIns="45720" rIns="45720">
              <a:noAutofit/>
            </a:bodyPr>
            <a:lstStyle/>
            <a:p>
              <a:pPr>
                <a:tabLst>
                  <a:tab pos="1143000" algn="dec"/>
                </a:tabLst>
              </a:pPr>
              <a:r>
                <a:rPr lang="en-US" sz="1400" i="1" dirty="0" smtClean="0"/>
                <a:t>(New Bal.	90.00)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797231" y="2785646"/>
              <a:ext cx="1463040" cy="338554"/>
            </a:xfrm>
            <a:prstGeom prst="rect">
              <a:avLst/>
            </a:prstGeom>
          </p:spPr>
          <p:txBody>
            <a:bodyPr wrap="square" lIns="45720" rIns="45720">
              <a:noAutofit/>
            </a:bodyPr>
            <a:lstStyle/>
            <a:p>
              <a:pPr>
                <a:tabLst>
                  <a:tab pos="1143000" algn="dec"/>
                </a:tabLst>
              </a:pPr>
              <a:r>
                <a:rPr lang="en-US" sz="1400" dirty="0" smtClean="0"/>
                <a:t>Adj. (a)	530.00</a:t>
              </a:r>
            </a:p>
          </p:txBody>
        </p:sp>
      </p:grpSp>
      <p:grpSp>
        <p:nvGrpSpPr>
          <p:cNvPr id="7" name="Group 51"/>
          <p:cNvGrpSpPr/>
          <p:nvPr/>
        </p:nvGrpSpPr>
        <p:grpSpPr>
          <a:xfrm>
            <a:off x="786764" y="3505200"/>
            <a:ext cx="2032636" cy="1600200"/>
            <a:chOff x="5271036" y="4152900"/>
            <a:chExt cx="2032636" cy="1600200"/>
          </a:xfrm>
        </p:grpSpPr>
        <p:sp>
          <p:nvSpPr>
            <p:cNvPr id="53" name="Rectangle 52"/>
            <p:cNvSpPr/>
            <p:nvPr/>
          </p:nvSpPr>
          <p:spPr>
            <a:xfrm>
              <a:off x="5600502" y="4152900"/>
              <a:ext cx="87075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/>
                <a:t>Heading</a:t>
              </a:r>
              <a:endParaRPr lang="en-US" sz="1600" dirty="0"/>
            </a:p>
          </p:txBody>
        </p:sp>
        <p:grpSp>
          <p:nvGrpSpPr>
            <p:cNvPr id="8" name="Group 22"/>
            <p:cNvGrpSpPr/>
            <p:nvPr/>
          </p:nvGrpSpPr>
          <p:grpSpPr>
            <a:xfrm>
              <a:off x="5271036" y="4160520"/>
              <a:ext cx="2032636" cy="1592580"/>
              <a:chOff x="1308636" y="3017520"/>
              <a:chExt cx="2032636" cy="1592580"/>
            </a:xfrm>
          </p:grpSpPr>
          <p:cxnSp>
            <p:nvCxnSpPr>
              <p:cNvPr id="55" name="Straight Arrow Connector 54"/>
              <p:cNvCxnSpPr/>
              <p:nvPr/>
            </p:nvCxnSpPr>
            <p:spPr>
              <a:xfrm>
                <a:off x="1512472" y="3200400"/>
                <a:ext cx="1828800" cy="140970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Rectangle 7"/>
              <p:cNvSpPr>
                <a:spLocks noChangeArrowheads="1"/>
              </p:cNvSpPr>
              <p:nvPr/>
            </p:nvSpPr>
            <p:spPr bwMode="auto">
              <a:xfrm>
                <a:off x="1308636" y="30175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1</a:t>
                </a:r>
              </a:p>
            </p:txBody>
          </p:sp>
        </p:grpSp>
      </p:grpSp>
      <p:grpSp>
        <p:nvGrpSpPr>
          <p:cNvPr id="10" name="Group 77"/>
          <p:cNvGrpSpPr/>
          <p:nvPr/>
        </p:nvGrpSpPr>
        <p:grpSpPr>
          <a:xfrm>
            <a:off x="304800" y="4648200"/>
            <a:ext cx="1143000" cy="685800"/>
            <a:chOff x="5271036" y="4152900"/>
            <a:chExt cx="1143000" cy="685800"/>
          </a:xfrm>
        </p:grpSpPr>
        <p:sp>
          <p:nvSpPr>
            <p:cNvPr id="79" name="Rectangle 78"/>
            <p:cNvSpPr/>
            <p:nvPr/>
          </p:nvSpPr>
          <p:spPr>
            <a:xfrm>
              <a:off x="5600502" y="4152900"/>
              <a:ext cx="57650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/>
                <a:t>Date</a:t>
              </a:r>
              <a:endParaRPr lang="en-US" sz="1600" dirty="0"/>
            </a:p>
          </p:txBody>
        </p:sp>
        <p:grpSp>
          <p:nvGrpSpPr>
            <p:cNvPr id="13" name="Group 22"/>
            <p:cNvGrpSpPr/>
            <p:nvPr/>
          </p:nvGrpSpPr>
          <p:grpSpPr>
            <a:xfrm>
              <a:off x="5271036" y="4160520"/>
              <a:ext cx="1143000" cy="678180"/>
              <a:chOff x="1308636" y="3017520"/>
              <a:chExt cx="1143000" cy="678180"/>
            </a:xfrm>
          </p:grpSpPr>
          <p:cxnSp>
            <p:nvCxnSpPr>
              <p:cNvPr id="81" name="Straight Arrow Connector 80"/>
              <p:cNvCxnSpPr/>
              <p:nvPr/>
            </p:nvCxnSpPr>
            <p:spPr>
              <a:xfrm>
                <a:off x="1537236" y="3238500"/>
                <a:ext cx="914400" cy="45720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Rectangle 7"/>
              <p:cNvSpPr>
                <a:spLocks noChangeArrowheads="1"/>
              </p:cNvSpPr>
              <p:nvPr/>
            </p:nvSpPr>
            <p:spPr bwMode="auto">
              <a:xfrm>
                <a:off x="1308636" y="30175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2</a:t>
                </a:r>
              </a:p>
            </p:txBody>
          </p:sp>
        </p:grpSp>
      </p:grpSp>
      <p:grpSp>
        <p:nvGrpSpPr>
          <p:cNvPr id="14" name="Group 90"/>
          <p:cNvGrpSpPr/>
          <p:nvPr/>
        </p:nvGrpSpPr>
        <p:grpSpPr>
          <a:xfrm>
            <a:off x="3505200" y="3316941"/>
            <a:ext cx="3881718" cy="2047539"/>
            <a:chOff x="3505200" y="3316941"/>
            <a:chExt cx="3881718" cy="2047539"/>
          </a:xfrm>
        </p:grpSpPr>
        <p:grpSp>
          <p:nvGrpSpPr>
            <p:cNvPr id="15" name="Group 39"/>
            <p:cNvGrpSpPr/>
            <p:nvPr/>
          </p:nvGrpSpPr>
          <p:grpSpPr>
            <a:xfrm>
              <a:off x="3505200" y="3505200"/>
              <a:ext cx="2667000" cy="1859280"/>
              <a:chOff x="1090700" y="5998845"/>
              <a:chExt cx="2667000" cy="1859280"/>
            </a:xfrm>
          </p:grpSpPr>
          <p:cxnSp>
            <p:nvCxnSpPr>
              <p:cNvPr id="41" name="Straight Arrow Connector 40"/>
              <p:cNvCxnSpPr/>
              <p:nvPr/>
            </p:nvCxnSpPr>
            <p:spPr>
              <a:xfrm>
                <a:off x="2462300" y="6181725"/>
                <a:ext cx="1295400" cy="160020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" name="Group 31"/>
              <p:cNvGrpSpPr/>
              <p:nvPr/>
            </p:nvGrpSpPr>
            <p:grpSpPr>
              <a:xfrm>
                <a:off x="1090700" y="5998845"/>
                <a:ext cx="2209800" cy="1859280"/>
                <a:chOff x="3782465" y="4170045"/>
                <a:chExt cx="2209800" cy="1859280"/>
              </a:xfrm>
            </p:grpSpPr>
            <p:grpSp>
              <p:nvGrpSpPr>
                <p:cNvPr id="19" name="Group 22"/>
                <p:cNvGrpSpPr/>
                <p:nvPr/>
              </p:nvGrpSpPr>
              <p:grpSpPr>
                <a:xfrm>
                  <a:off x="3782465" y="4170045"/>
                  <a:ext cx="1524000" cy="1859280"/>
                  <a:chOff x="-179935" y="3027045"/>
                  <a:chExt cx="1524000" cy="1859280"/>
                </a:xfrm>
              </p:grpSpPr>
              <p:cxnSp>
                <p:nvCxnSpPr>
                  <p:cNvPr id="45" name="Straight Arrow Connector 44"/>
                  <p:cNvCxnSpPr/>
                  <p:nvPr/>
                </p:nvCxnSpPr>
                <p:spPr>
                  <a:xfrm flipH="1">
                    <a:off x="-179935" y="3209925"/>
                    <a:ext cx="1371600" cy="1676400"/>
                  </a:xfrm>
                  <a:prstGeom prst="straightConnector1">
                    <a:avLst/>
                  </a:prstGeom>
                  <a:ln w="38100">
                    <a:solidFill>
                      <a:srgbClr val="00B0F0"/>
                    </a:solidFill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" name="Rectangle 7"/>
                  <p:cNvSpPr>
                    <a:spLocks noChangeArrowheads="1"/>
                  </p:cNvSpPr>
                  <p:nvPr/>
                </p:nvSpPr>
                <p:spPr bwMode="auto">
                  <a:xfrm>
                    <a:off x="978305" y="3027045"/>
                    <a:ext cx="365760" cy="36576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F0000"/>
                      </a:gs>
                      <a:gs pos="80000">
                        <a:schemeClr val="accent2">
                          <a:shade val="93000"/>
                          <a:satMod val="130000"/>
                        </a:schemeClr>
                      </a:gs>
                      <a:gs pos="100000">
                        <a:schemeClr val="accent2">
                          <a:shade val="94000"/>
                          <a:satMod val="135000"/>
                        </a:schemeClr>
                      </a:gs>
                    </a:gsLst>
                  </a:gradFill>
                </p:spPr>
                <p:style>
                  <a:lnRef idx="0">
                    <a:schemeClr val="accent2"/>
                  </a:lnRef>
                  <a:fillRef idx="3">
                    <a:schemeClr val="accent2"/>
                  </a:fillRef>
                  <a:effectRef idx="3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 anchorCtr="1"/>
                  <a:lstStyle/>
                  <a:p>
                    <a:pPr algn="ctr"/>
                    <a:r>
                      <a:rPr lang="en-US" b="1" dirty="0" smtClean="0"/>
                      <a:t>3</a:t>
                    </a:r>
                  </a:p>
                </p:txBody>
              </p:sp>
            </p:grpSp>
            <p:sp>
              <p:nvSpPr>
                <p:cNvPr id="44" name="Rectangle 43"/>
                <p:cNvSpPr/>
                <p:nvPr/>
              </p:nvSpPr>
              <p:spPr>
                <a:xfrm>
                  <a:off x="5355552" y="4171950"/>
                  <a:ext cx="636713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 smtClean="0">
                      <a:solidFill>
                        <a:srgbClr val="1376B9"/>
                      </a:solidFill>
                    </a:rPr>
                    <a:t>Debit</a:t>
                  </a:r>
                  <a:endParaRPr lang="en-US" sz="1600" dirty="0"/>
                </a:p>
              </p:txBody>
            </p:sp>
          </p:grpSp>
        </p:grpSp>
        <p:sp>
          <p:nvSpPr>
            <p:cNvPr id="89" name="Freeform 88"/>
            <p:cNvSpPr/>
            <p:nvPr/>
          </p:nvSpPr>
          <p:spPr>
            <a:xfrm>
              <a:off x="6553200" y="3316941"/>
              <a:ext cx="833718" cy="1940859"/>
            </a:xfrm>
            <a:custGeom>
              <a:avLst/>
              <a:gdLst>
                <a:gd name="connsiteX0" fmla="*/ 860612 w 860612"/>
                <a:gd name="connsiteY0" fmla="*/ 0 h 1936377"/>
                <a:gd name="connsiteX1" fmla="*/ 0 w 860612"/>
                <a:gd name="connsiteY1" fmla="*/ 1936377 h 1936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60612" h="1936377">
                  <a:moveTo>
                    <a:pt x="860612" y="0"/>
                  </a:moveTo>
                  <a:lnTo>
                    <a:pt x="0" y="1936377"/>
                  </a:lnTo>
                </a:path>
              </a:pathLst>
            </a:cu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91"/>
          <p:cNvGrpSpPr/>
          <p:nvPr/>
        </p:nvGrpSpPr>
        <p:grpSpPr>
          <a:xfrm>
            <a:off x="2980765" y="2895600"/>
            <a:ext cx="5477435" cy="3429000"/>
            <a:chOff x="2980765" y="2895600"/>
            <a:chExt cx="5477435" cy="3429000"/>
          </a:xfrm>
        </p:grpSpPr>
        <p:grpSp>
          <p:nvGrpSpPr>
            <p:cNvPr id="24" name="Group 61"/>
            <p:cNvGrpSpPr/>
            <p:nvPr/>
          </p:nvGrpSpPr>
          <p:grpSpPr>
            <a:xfrm>
              <a:off x="2980765" y="5651350"/>
              <a:ext cx="4141695" cy="673250"/>
              <a:chOff x="261465" y="5767555"/>
              <a:chExt cx="4141695" cy="673250"/>
            </a:xfrm>
          </p:grpSpPr>
          <p:cxnSp>
            <p:nvCxnSpPr>
              <p:cNvPr id="63" name="Straight Arrow Connector 62"/>
              <p:cNvCxnSpPr/>
              <p:nvPr/>
            </p:nvCxnSpPr>
            <p:spPr>
              <a:xfrm flipV="1">
                <a:off x="2843300" y="5767555"/>
                <a:ext cx="1559860" cy="52085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5" name="Group 31"/>
              <p:cNvGrpSpPr/>
              <p:nvPr/>
            </p:nvGrpSpPr>
            <p:grpSpPr>
              <a:xfrm>
                <a:off x="261465" y="5767555"/>
                <a:ext cx="3648635" cy="673250"/>
                <a:chOff x="2953230" y="3938755"/>
                <a:chExt cx="3648635" cy="673250"/>
              </a:xfrm>
            </p:grpSpPr>
            <p:grpSp>
              <p:nvGrpSpPr>
                <p:cNvPr id="26" name="Group 22"/>
                <p:cNvGrpSpPr/>
                <p:nvPr/>
              </p:nvGrpSpPr>
              <p:grpSpPr>
                <a:xfrm>
                  <a:off x="2953230" y="3938755"/>
                  <a:ext cx="2734235" cy="673250"/>
                  <a:chOff x="-1009170" y="2795755"/>
                  <a:chExt cx="2734235" cy="673250"/>
                </a:xfrm>
              </p:grpSpPr>
              <p:cxnSp>
                <p:nvCxnSpPr>
                  <p:cNvPr id="67" name="Straight Arrow Connector 66"/>
                  <p:cNvCxnSpPr/>
                  <p:nvPr/>
                </p:nvCxnSpPr>
                <p:spPr>
                  <a:xfrm flipH="1" flipV="1">
                    <a:off x="-1009170" y="2795755"/>
                    <a:ext cx="2581835" cy="520850"/>
                  </a:xfrm>
                  <a:prstGeom prst="straightConnector1">
                    <a:avLst/>
                  </a:prstGeom>
                  <a:ln w="38100">
                    <a:solidFill>
                      <a:srgbClr val="00B0F0"/>
                    </a:solidFill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8" name="Rectangle 7"/>
                  <p:cNvSpPr>
                    <a:spLocks noChangeArrowheads="1"/>
                  </p:cNvSpPr>
                  <p:nvPr/>
                </p:nvSpPr>
                <p:spPr bwMode="auto">
                  <a:xfrm>
                    <a:off x="1359305" y="3103245"/>
                    <a:ext cx="365760" cy="36576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F0000"/>
                      </a:gs>
                      <a:gs pos="80000">
                        <a:schemeClr val="accent2">
                          <a:shade val="93000"/>
                          <a:satMod val="130000"/>
                        </a:schemeClr>
                      </a:gs>
                      <a:gs pos="100000">
                        <a:schemeClr val="accent2">
                          <a:shade val="94000"/>
                          <a:satMod val="135000"/>
                        </a:schemeClr>
                      </a:gs>
                    </a:gsLst>
                  </a:gradFill>
                </p:spPr>
                <p:style>
                  <a:lnRef idx="0">
                    <a:schemeClr val="accent2"/>
                  </a:lnRef>
                  <a:fillRef idx="3">
                    <a:schemeClr val="accent2"/>
                  </a:fillRef>
                  <a:effectRef idx="3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 anchorCtr="1"/>
                  <a:lstStyle/>
                  <a:p>
                    <a:pPr algn="ctr"/>
                    <a:r>
                      <a:rPr lang="en-US" b="1" dirty="0" smtClean="0"/>
                      <a:t>4</a:t>
                    </a:r>
                  </a:p>
                </p:txBody>
              </p:sp>
            </p:grpSp>
            <p:sp>
              <p:nvSpPr>
                <p:cNvPr id="66" name="Rectangle 65"/>
                <p:cNvSpPr/>
                <p:nvPr/>
              </p:nvSpPr>
              <p:spPr>
                <a:xfrm>
                  <a:off x="5913343" y="4266080"/>
                  <a:ext cx="688522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 smtClean="0">
                      <a:solidFill>
                        <a:srgbClr val="1376B9"/>
                      </a:solidFill>
                    </a:rPr>
                    <a:t>Credit</a:t>
                  </a:r>
                  <a:endParaRPr lang="en-US" sz="1600" dirty="0"/>
                </a:p>
              </p:txBody>
            </p:sp>
          </p:grpSp>
        </p:grpSp>
        <p:sp>
          <p:nvSpPr>
            <p:cNvPr id="90" name="Freeform 89"/>
            <p:cNvSpPr/>
            <p:nvPr/>
          </p:nvSpPr>
          <p:spPr>
            <a:xfrm>
              <a:off x="7391400" y="2895600"/>
              <a:ext cx="1066800" cy="2622177"/>
            </a:xfrm>
            <a:custGeom>
              <a:avLst/>
              <a:gdLst>
                <a:gd name="connsiteX0" fmla="*/ 860612 w 860612"/>
                <a:gd name="connsiteY0" fmla="*/ 0 h 1936377"/>
                <a:gd name="connsiteX1" fmla="*/ 0 w 860612"/>
                <a:gd name="connsiteY1" fmla="*/ 1936377 h 1936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60612" h="1936377">
                  <a:moveTo>
                    <a:pt x="860612" y="0"/>
                  </a:moveTo>
                  <a:lnTo>
                    <a:pt x="0" y="1936377"/>
                  </a:lnTo>
                </a:path>
              </a:pathLst>
            </a:cu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Sheet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columnar accounting form used to summarize the general ledger information needed to prepare financial statements is called a </a:t>
            </a:r>
            <a:r>
              <a:rPr lang="en-US" b="1" dirty="0" smtClean="0">
                <a:solidFill>
                  <a:srgbClr val="0070C0"/>
                </a:solidFill>
              </a:rPr>
              <a:t>work sheet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LO1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 descr="Page 177-General Journal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71600" y="4038600"/>
            <a:ext cx="6089904" cy="1937709"/>
          </a:xfrm>
          <a:prstGeom prst="rect">
            <a:avLst/>
          </a:prstGeom>
        </p:spPr>
      </p:pic>
      <p:sp>
        <p:nvSpPr>
          <p:cNvPr id="52" name="Rectangle 51"/>
          <p:cNvSpPr/>
          <p:nvPr/>
        </p:nvSpPr>
        <p:spPr>
          <a:xfrm>
            <a:off x="104822" y="2633246"/>
            <a:ext cx="1544683" cy="338554"/>
          </a:xfrm>
          <a:prstGeom prst="rect">
            <a:avLst/>
          </a:prstGeom>
        </p:spPr>
        <p:txBody>
          <a:bodyPr wrap="square" lIns="45720" rIns="45720">
            <a:noAutofit/>
          </a:bodyPr>
          <a:lstStyle/>
          <a:p>
            <a:pPr>
              <a:tabLst>
                <a:tab pos="1143000" algn="dec"/>
              </a:tabLst>
            </a:pPr>
            <a:r>
              <a:rPr lang="en-US" sz="1400" dirty="0" smtClean="0"/>
              <a:t>Jan. 31 Bal.	900.00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Adjusting Entry for Prepaid Insurance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7" name="Picture 6" descr="Chapter 6_Page 177_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27248" y="1755649"/>
            <a:ext cx="5943600" cy="16659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LO8</a:t>
            </a:r>
            <a:endParaRPr lang="en-US" dirty="0"/>
          </a:p>
        </p:txBody>
      </p:sp>
      <p:grpSp>
        <p:nvGrpSpPr>
          <p:cNvPr id="4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6-4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53"/>
          <p:cNvGrpSpPr/>
          <p:nvPr/>
        </p:nvGrpSpPr>
        <p:grpSpPr>
          <a:xfrm>
            <a:off x="76200" y="1447800"/>
            <a:ext cx="2926080" cy="718066"/>
            <a:chOff x="5565349" y="1676400"/>
            <a:chExt cx="2926080" cy="718066"/>
          </a:xfrm>
        </p:grpSpPr>
        <p:sp>
          <p:nvSpPr>
            <p:cNvPr id="16" name="Rectangle 15"/>
            <p:cNvSpPr/>
            <p:nvPr/>
          </p:nvSpPr>
          <p:spPr>
            <a:xfrm>
              <a:off x="6174949" y="1676400"/>
              <a:ext cx="182880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 smtClean="0"/>
                <a:t>Insurance Expense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5565349" y="2028706"/>
              <a:ext cx="292608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89349" y="2028706"/>
              <a:ext cx="0" cy="3657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5"/>
          <p:cNvGrpSpPr/>
          <p:nvPr/>
        </p:nvGrpSpPr>
        <p:grpSpPr>
          <a:xfrm>
            <a:off x="76200" y="2286000"/>
            <a:ext cx="2926080" cy="900946"/>
            <a:chOff x="5565349" y="2667000"/>
            <a:chExt cx="2926080" cy="900946"/>
          </a:xfrm>
        </p:grpSpPr>
        <p:sp>
          <p:nvSpPr>
            <p:cNvPr id="20" name="Rectangle 19"/>
            <p:cNvSpPr/>
            <p:nvPr/>
          </p:nvSpPr>
          <p:spPr>
            <a:xfrm>
              <a:off x="6174949" y="2667000"/>
              <a:ext cx="182880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 smtClean="0"/>
                <a:t>Prepaid Insurance</a:t>
              </a:r>
            </a:p>
          </p:txBody>
        </p:sp>
        <p:cxnSp>
          <p:nvCxnSpPr>
            <p:cNvPr id="21" name="Straight Connector 20"/>
            <p:cNvCxnSpPr/>
            <p:nvPr/>
          </p:nvCxnSpPr>
          <p:spPr>
            <a:xfrm flipH="1">
              <a:off x="5565349" y="3019306"/>
              <a:ext cx="292608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7089349" y="3019306"/>
              <a:ext cx="0" cy="5486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23"/>
          <p:cNvGrpSpPr/>
          <p:nvPr/>
        </p:nvGrpSpPr>
        <p:grpSpPr>
          <a:xfrm>
            <a:off x="862964" y="3352800"/>
            <a:ext cx="2032636" cy="1600200"/>
            <a:chOff x="5271036" y="4152900"/>
            <a:chExt cx="2032636" cy="1600200"/>
          </a:xfrm>
        </p:grpSpPr>
        <p:sp>
          <p:nvSpPr>
            <p:cNvPr id="25" name="Rectangle 24"/>
            <p:cNvSpPr/>
            <p:nvPr/>
          </p:nvSpPr>
          <p:spPr>
            <a:xfrm>
              <a:off x="5600502" y="4152900"/>
              <a:ext cx="87075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/>
                <a:t>Heading</a:t>
              </a:r>
              <a:endParaRPr lang="en-US" sz="1600" dirty="0"/>
            </a:p>
          </p:txBody>
        </p:sp>
        <p:grpSp>
          <p:nvGrpSpPr>
            <p:cNvPr id="10" name="Group 22"/>
            <p:cNvGrpSpPr/>
            <p:nvPr/>
          </p:nvGrpSpPr>
          <p:grpSpPr>
            <a:xfrm>
              <a:off x="5271036" y="4160520"/>
              <a:ext cx="2032636" cy="1592580"/>
              <a:chOff x="1308636" y="3017520"/>
              <a:chExt cx="2032636" cy="1592580"/>
            </a:xfrm>
          </p:grpSpPr>
          <p:cxnSp>
            <p:nvCxnSpPr>
              <p:cNvPr id="27" name="Straight Arrow Connector 26"/>
              <p:cNvCxnSpPr/>
              <p:nvPr/>
            </p:nvCxnSpPr>
            <p:spPr>
              <a:xfrm>
                <a:off x="1512472" y="3200400"/>
                <a:ext cx="1828800" cy="140970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tangle 7"/>
              <p:cNvSpPr>
                <a:spLocks noChangeArrowheads="1"/>
              </p:cNvSpPr>
              <p:nvPr/>
            </p:nvSpPr>
            <p:spPr bwMode="auto">
              <a:xfrm>
                <a:off x="1308636" y="30175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1</a:t>
                </a:r>
              </a:p>
            </p:txBody>
          </p:sp>
        </p:grpSp>
      </p:grpSp>
      <p:grpSp>
        <p:nvGrpSpPr>
          <p:cNvPr id="11" name="Group 28"/>
          <p:cNvGrpSpPr/>
          <p:nvPr/>
        </p:nvGrpSpPr>
        <p:grpSpPr>
          <a:xfrm>
            <a:off x="457200" y="4876800"/>
            <a:ext cx="1524000" cy="685800"/>
            <a:chOff x="5271036" y="4152900"/>
            <a:chExt cx="1524000" cy="685800"/>
          </a:xfrm>
        </p:grpSpPr>
        <p:sp>
          <p:nvSpPr>
            <p:cNvPr id="30" name="Rectangle 29"/>
            <p:cNvSpPr/>
            <p:nvPr/>
          </p:nvSpPr>
          <p:spPr>
            <a:xfrm>
              <a:off x="5600502" y="4152900"/>
              <a:ext cx="57650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/>
                <a:t>Date</a:t>
              </a:r>
              <a:endParaRPr lang="en-US" sz="1600" dirty="0"/>
            </a:p>
          </p:txBody>
        </p:sp>
        <p:grpSp>
          <p:nvGrpSpPr>
            <p:cNvPr id="12" name="Group 22"/>
            <p:cNvGrpSpPr/>
            <p:nvPr/>
          </p:nvGrpSpPr>
          <p:grpSpPr>
            <a:xfrm>
              <a:off x="5271036" y="4160520"/>
              <a:ext cx="1524000" cy="678180"/>
              <a:chOff x="1308636" y="3017520"/>
              <a:chExt cx="1524000" cy="678180"/>
            </a:xfrm>
          </p:grpSpPr>
          <p:cxnSp>
            <p:nvCxnSpPr>
              <p:cNvPr id="32" name="Straight Arrow Connector 31"/>
              <p:cNvCxnSpPr/>
              <p:nvPr/>
            </p:nvCxnSpPr>
            <p:spPr>
              <a:xfrm>
                <a:off x="1537236" y="3238500"/>
                <a:ext cx="1295400" cy="45720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Rectangle 7"/>
              <p:cNvSpPr>
                <a:spLocks noChangeArrowheads="1"/>
              </p:cNvSpPr>
              <p:nvPr/>
            </p:nvSpPr>
            <p:spPr bwMode="auto">
              <a:xfrm>
                <a:off x="1308636" y="301752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2</a:t>
                </a:r>
              </a:p>
            </p:txBody>
          </p:sp>
        </p:grpSp>
      </p:grpSp>
      <p:grpSp>
        <p:nvGrpSpPr>
          <p:cNvPr id="15" name="Group 33"/>
          <p:cNvGrpSpPr/>
          <p:nvPr/>
        </p:nvGrpSpPr>
        <p:grpSpPr>
          <a:xfrm>
            <a:off x="3505200" y="3316941"/>
            <a:ext cx="3881718" cy="2245659"/>
            <a:chOff x="3505200" y="3316941"/>
            <a:chExt cx="3881718" cy="2245659"/>
          </a:xfrm>
        </p:grpSpPr>
        <p:grpSp>
          <p:nvGrpSpPr>
            <p:cNvPr id="19" name="Group 39"/>
            <p:cNvGrpSpPr/>
            <p:nvPr/>
          </p:nvGrpSpPr>
          <p:grpSpPr>
            <a:xfrm>
              <a:off x="3505200" y="3505200"/>
              <a:ext cx="2286000" cy="2057400"/>
              <a:chOff x="1090700" y="5998845"/>
              <a:chExt cx="2286000" cy="2057400"/>
            </a:xfrm>
          </p:grpSpPr>
          <p:cxnSp>
            <p:nvCxnSpPr>
              <p:cNvPr id="37" name="Straight Arrow Connector 36"/>
              <p:cNvCxnSpPr/>
              <p:nvPr/>
            </p:nvCxnSpPr>
            <p:spPr>
              <a:xfrm>
                <a:off x="2462300" y="6181725"/>
                <a:ext cx="914400" cy="179832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" name="Group 31"/>
              <p:cNvGrpSpPr/>
              <p:nvPr/>
            </p:nvGrpSpPr>
            <p:grpSpPr>
              <a:xfrm>
                <a:off x="1090700" y="5998845"/>
                <a:ext cx="2209800" cy="2057400"/>
                <a:chOff x="3782465" y="4170045"/>
                <a:chExt cx="2209800" cy="2057400"/>
              </a:xfrm>
            </p:grpSpPr>
            <p:grpSp>
              <p:nvGrpSpPr>
                <p:cNvPr id="24" name="Group 22"/>
                <p:cNvGrpSpPr/>
                <p:nvPr/>
              </p:nvGrpSpPr>
              <p:grpSpPr>
                <a:xfrm>
                  <a:off x="3782465" y="4170045"/>
                  <a:ext cx="1524000" cy="2057400"/>
                  <a:chOff x="-179935" y="3027045"/>
                  <a:chExt cx="1524000" cy="2057400"/>
                </a:xfrm>
              </p:grpSpPr>
              <p:cxnSp>
                <p:nvCxnSpPr>
                  <p:cNvPr id="41" name="Straight Arrow Connector 40"/>
                  <p:cNvCxnSpPr/>
                  <p:nvPr/>
                </p:nvCxnSpPr>
                <p:spPr>
                  <a:xfrm flipH="1">
                    <a:off x="-179935" y="3209925"/>
                    <a:ext cx="1371600" cy="1874520"/>
                  </a:xfrm>
                  <a:prstGeom prst="straightConnector1">
                    <a:avLst/>
                  </a:prstGeom>
                  <a:ln w="38100">
                    <a:solidFill>
                      <a:srgbClr val="00B0F0"/>
                    </a:solidFill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Rectangle 7"/>
                  <p:cNvSpPr>
                    <a:spLocks noChangeArrowheads="1"/>
                  </p:cNvSpPr>
                  <p:nvPr/>
                </p:nvSpPr>
                <p:spPr bwMode="auto">
                  <a:xfrm>
                    <a:off x="978305" y="3027045"/>
                    <a:ext cx="365760" cy="36576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F0000"/>
                      </a:gs>
                      <a:gs pos="80000">
                        <a:schemeClr val="accent2">
                          <a:shade val="93000"/>
                          <a:satMod val="130000"/>
                        </a:schemeClr>
                      </a:gs>
                      <a:gs pos="100000">
                        <a:schemeClr val="accent2">
                          <a:shade val="94000"/>
                          <a:satMod val="135000"/>
                        </a:schemeClr>
                      </a:gs>
                    </a:gsLst>
                  </a:gradFill>
                </p:spPr>
                <p:style>
                  <a:lnRef idx="0">
                    <a:schemeClr val="accent2"/>
                  </a:lnRef>
                  <a:fillRef idx="3">
                    <a:schemeClr val="accent2"/>
                  </a:fillRef>
                  <a:effectRef idx="3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 anchorCtr="1"/>
                  <a:lstStyle/>
                  <a:p>
                    <a:pPr algn="ctr"/>
                    <a:r>
                      <a:rPr lang="en-US" b="1" dirty="0" smtClean="0"/>
                      <a:t>3</a:t>
                    </a:r>
                  </a:p>
                </p:txBody>
              </p:sp>
            </p:grpSp>
            <p:sp>
              <p:nvSpPr>
                <p:cNvPr id="40" name="Rectangle 39"/>
                <p:cNvSpPr/>
                <p:nvPr/>
              </p:nvSpPr>
              <p:spPr>
                <a:xfrm>
                  <a:off x="5355552" y="4171950"/>
                  <a:ext cx="636713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 smtClean="0">
                      <a:solidFill>
                        <a:srgbClr val="1376B9"/>
                      </a:solidFill>
                    </a:rPr>
                    <a:t>Debit</a:t>
                  </a:r>
                  <a:endParaRPr lang="en-US" sz="1600" dirty="0"/>
                </a:p>
              </p:txBody>
            </p:sp>
          </p:grpSp>
        </p:grpSp>
        <p:sp>
          <p:nvSpPr>
            <p:cNvPr id="36" name="Freeform 35"/>
            <p:cNvSpPr/>
            <p:nvPr/>
          </p:nvSpPr>
          <p:spPr>
            <a:xfrm>
              <a:off x="6248400" y="3316941"/>
              <a:ext cx="1138518" cy="2169459"/>
            </a:xfrm>
            <a:custGeom>
              <a:avLst/>
              <a:gdLst>
                <a:gd name="connsiteX0" fmla="*/ 860612 w 860612"/>
                <a:gd name="connsiteY0" fmla="*/ 0 h 1936377"/>
                <a:gd name="connsiteX1" fmla="*/ 0 w 860612"/>
                <a:gd name="connsiteY1" fmla="*/ 1936377 h 1936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60612" h="1936377">
                  <a:moveTo>
                    <a:pt x="860612" y="0"/>
                  </a:moveTo>
                  <a:lnTo>
                    <a:pt x="0" y="1936377"/>
                  </a:lnTo>
                </a:path>
              </a:pathLst>
            </a:cu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42"/>
          <p:cNvGrpSpPr/>
          <p:nvPr/>
        </p:nvGrpSpPr>
        <p:grpSpPr>
          <a:xfrm>
            <a:off x="3627120" y="2819400"/>
            <a:ext cx="4754880" cy="3505200"/>
            <a:chOff x="3627120" y="2819400"/>
            <a:chExt cx="4754880" cy="3505200"/>
          </a:xfrm>
        </p:grpSpPr>
        <p:grpSp>
          <p:nvGrpSpPr>
            <p:cNvPr id="29" name="Group 61"/>
            <p:cNvGrpSpPr/>
            <p:nvPr/>
          </p:nvGrpSpPr>
          <p:grpSpPr>
            <a:xfrm>
              <a:off x="3627120" y="5791200"/>
              <a:ext cx="3002280" cy="533400"/>
              <a:chOff x="907820" y="5907405"/>
              <a:chExt cx="3002280" cy="533400"/>
            </a:xfrm>
          </p:grpSpPr>
          <p:cxnSp>
            <p:nvCxnSpPr>
              <p:cNvPr id="46" name="Straight Arrow Connector 45"/>
              <p:cNvCxnSpPr/>
              <p:nvPr/>
            </p:nvCxnSpPr>
            <p:spPr>
              <a:xfrm flipV="1">
                <a:off x="2462300" y="5907405"/>
                <a:ext cx="1447800" cy="27432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1"/>
              <p:cNvGrpSpPr/>
              <p:nvPr/>
            </p:nvGrpSpPr>
            <p:grpSpPr>
              <a:xfrm>
                <a:off x="907820" y="5907405"/>
                <a:ext cx="2444489" cy="533400"/>
                <a:chOff x="3599585" y="4078605"/>
                <a:chExt cx="2444489" cy="533400"/>
              </a:xfrm>
            </p:grpSpPr>
            <p:grpSp>
              <p:nvGrpSpPr>
                <p:cNvPr id="34" name="Group 22"/>
                <p:cNvGrpSpPr/>
                <p:nvPr/>
              </p:nvGrpSpPr>
              <p:grpSpPr>
                <a:xfrm>
                  <a:off x="3599585" y="4078605"/>
                  <a:ext cx="1706880" cy="533400"/>
                  <a:chOff x="-362815" y="2935605"/>
                  <a:chExt cx="1706880" cy="533400"/>
                </a:xfrm>
              </p:grpSpPr>
              <p:cxnSp>
                <p:nvCxnSpPr>
                  <p:cNvPr id="50" name="Straight Arrow Connector 49"/>
                  <p:cNvCxnSpPr/>
                  <p:nvPr/>
                </p:nvCxnSpPr>
                <p:spPr>
                  <a:xfrm flipH="1" flipV="1">
                    <a:off x="-362815" y="2935605"/>
                    <a:ext cx="1554480" cy="274320"/>
                  </a:xfrm>
                  <a:prstGeom prst="straightConnector1">
                    <a:avLst/>
                  </a:prstGeom>
                  <a:ln w="38100">
                    <a:solidFill>
                      <a:srgbClr val="00B0F0"/>
                    </a:solidFill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1" name="Rectangle 7"/>
                  <p:cNvSpPr>
                    <a:spLocks noChangeArrowheads="1"/>
                  </p:cNvSpPr>
                  <p:nvPr/>
                </p:nvSpPr>
                <p:spPr bwMode="auto">
                  <a:xfrm>
                    <a:off x="978305" y="3103245"/>
                    <a:ext cx="365760" cy="36576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FF0000"/>
                      </a:gs>
                      <a:gs pos="80000">
                        <a:schemeClr val="accent2">
                          <a:shade val="93000"/>
                          <a:satMod val="130000"/>
                        </a:schemeClr>
                      </a:gs>
                      <a:gs pos="100000">
                        <a:schemeClr val="accent2">
                          <a:shade val="94000"/>
                          <a:satMod val="135000"/>
                        </a:schemeClr>
                      </a:gs>
                    </a:gsLst>
                  </a:gradFill>
                </p:spPr>
                <p:style>
                  <a:lnRef idx="0">
                    <a:schemeClr val="accent2"/>
                  </a:lnRef>
                  <a:fillRef idx="3">
                    <a:schemeClr val="accent2"/>
                  </a:fillRef>
                  <a:effectRef idx="3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 anchorCtr="1"/>
                  <a:lstStyle/>
                  <a:p>
                    <a:pPr algn="ctr"/>
                    <a:r>
                      <a:rPr lang="en-US" b="1" dirty="0" smtClean="0"/>
                      <a:t>4</a:t>
                    </a:r>
                  </a:p>
                </p:txBody>
              </p:sp>
            </p:grpSp>
            <p:sp>
              <p:nvSpPr>
                <p:cNvPr id="49" name="Rectangle 48"/>
                <p:cNvSpPr/>
                <p:nvPr/>
              </p:nvSpPr>
              <p:spPr>
                <a:xfrm>
                  <a:off x="5355552" y="4248150"/>
                  <a:ext cx="688522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 smtClean="0">
                      <a:solidFill>
                        <a:srgbClr val="1376B9"/>
                      </a:solidFill>
                    </a:rPr>
                    <a:t>Credit</a:t>
                  </a:r>
                  <a:endParaRPr lang="en-US" sz="1600" dirty="0"/>
                </a:p>
              </p:txBody>
            </p:sp>
          </p:grpSp>
        </p:grpSp>
        <p:sp>
          <p:nvSpPr>
            <p:cNvPr id="45" name="Freeform 44"/>
            <p:cNvSpPr/>
            <p:nvPr/>
          </p:nvSpPr>
          <p:spPr>
            <a:xfrm>
              <a:off x="7162800" y="2819400"/>
              <a:ext cx="1219200" cy="2850777"/>
            </a:xfrm>
            <a:custGeom>
              <a:avLst/>
              <a:gdLst>
                <a:gd name="connsiteX0" fmla="*/ 860612 w 860612"/>
                <a:gd name="connsiteY0" fmla="*/ 0 h 1936377"/>
                <a:gd name="connsiteX1" fmla="*/ 0 w 860612"/>
                <a:gd name="connsiteY1" fmla="*/ 1936377 h 1936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60612" h="1936377">
                  <a:moveTo>
                    <a:pt x="860612" y="0"/>
                  </a:moveTo>
                  <a:lnTo>
                    <a:pt x="0" y="1936377"/>
                  </a:lnTo>
                </a:path>
              </a:pathLst>
            </a:cu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52"/>
          <p:cNvGrpSpPr/>
          <p:nvPr/>
        </p:nvGrpSpPr>
        <p:grpSpPr>
          <a:xfrm>
            <a:off x="108858" y="1795046"/>
            <a:ext cx="3015342" cy="1439108"/>
            <a:chOff x="321129" y="1947446"/>
            <a:chExt cx="3015342" cy="1439108"/>
          </a:xfrm>
        </p:grpSpPr>
        <p:sp>
          <p:nvSpPr>
            <p:cNvPr id="56" name="Rectangle 55"/>
            <p:cNvSpPr/>
            <p:nvPr/>
          </p:nvSpPr>
          <p:spPr>
            <a:xfrm>
              <a:off x="1873431" y="2785646"/>
              <a:ext cx="1463040" cy="338554"/>
            </a:xfrm>
            <a:prstGeom prst="rect">
              <a:avLst/>
            </a:prstGeom>
          </p:spPr>
          <p:txBody>
            <a:bodyPr wrap="square" lIns="45720" rIns="45720">
              <a:noAutofit/>
            </a:bodyPr>
            <a:lstStyle/>
            <a:p>
              <a:pPr>
                <a:tabLst>
                  <a:tab pos="1143000" algn="dec"/>
                </a:tabLst>
              </a:pPr>
              <a:r>
                <a:rPr lang="en-US" sz="1400" dirty="0" smtClean="0"/>
                <a:t>Adj. (b)	150.00</a:t>
              </a: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21129" y="1947446"/>
              <a:ext cx="1463040" cy="338554"/>
            </a:xfrm>
            <a:prstGeom prst="rect">
              <a:avLst/>
            </a:prstGeom>
          </p:spPr>
          <p:txBody>
            <a:bodyPr wrap="square" lIns="45720" rIns="45720">
              <a:noAutofit/>
            </a:bodyPr>
            <a:lstStyle/>
            <a:p>
              <a:pPr>
                <a:tabLst>
                  <a:tab pos="1143000" algn="dec"/>
                </a:tabLst>
              </a:pPr>
              <a:r>
                <a:rPr lang="en-US" sz="1400" dirty="0" smtClean="0"/>
                <a:t>Adj. (b)	150.00</a:t>
              </a: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29260" y="3048000"/>
              <a:ext cx="1577341" cy="338554"/>
            </a:xfrm>
            <a:prstGeom prst="rect">
              <a:avLst/>
            </a:prstGeom>
          </p:spPr>
          <p:txBody>
            <a:bodyPr wrap="square" lIns="45720" rIns="45720">
              <a:noAutofit/>
            </a:bodyPr>
            <a:lstStyle/>
            <a:p>
              <a:pPr>
                <a:tabLst>
                  <a:tab pos="1143000" algn="dec"/>
                </a:tabLst>
              </a:pPr>
              <a:r>
                <a:rPr lang="en-US" sz="1400" i="1" dirty="0" smtClean="0"/>
                <a:t>(New Bal.	750.00)</a:t>
              </a: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Partial Ledger Accounts after Posting Adjusting Entries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LO8</a:t>
            </a:r>
            <a:endParaRPr lang="en-US" dirty="0"/>
          </a:p>
        </p:txBody>
      </p:sp>
      <p:grpSp>
        <p:nvGrpSpPr>
          <p:cNvPr id="4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6-4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Picture 11" descr="Page 178-General Journal.jpg"/>
          <p:cNvPicPr>
            <a:picLocks noChangeAspect="1"/>
          </p:cNvPicPr>
          <p:nvPr/>
        </p:nvPicPr>
        <p:blipFill>
          <a:blip r:embed="rId2" cstate="print"/>
          <a:srcRect b="12279"/>
          <a:stretch>
            <a:fillRect/>
          </a:stretch>
        </p:blipFill>
        <p:spPr>
          <a:xfrm>
            <a:off x="2057400" y="1600200"/>
            <a:ext cx="5029200" cy="4758631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solidFill>
                  <a:schemeClr val="accent1"/>
                </a:solidFill>
              </a:rPr>
              <a:t>Lesson 6-4 </a:t>
            </a:r>
            <a:r>
              <a:rPr lang="en-US" dirty="0" smtClean="0"/>
              <a:t>Audit Your Understanding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1</a:t>
            </a:r>
            <a:r>
              <a:rPr lang="en-US" b="1" dirty="0" smtClean="0">
                <a:solidFill>
                  <a:srgbClr val="FF0000"/>
                </a:solidFill>
              </a:rPr>
              <a:t>.	</a:t>
            </a:r>
            <a:r>
              <a:rPr lang="en-US" dirty="0" smtClean="0"/>
              <a:t>Why </a:t>
            </a:r>
            <a:r>
              <a:rPr lang="en-US" dirty="0"/>
              <a:t>are adjusting entries journalized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42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2514600"/>
            <a:ext cx="7315200" cy="1828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3200" dirty="0" smtClean="0">
                <a:ea typeface="Times New Roman"/>
                <a:cs typeface="Times-Bold"/>
              </a:rPr>
              <a:t>To update general ledger accounts at the end of a fiscal period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6-4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solidFill>
                  <a:schemeClr val="accent1"/>
                </a:solidFill>
              </a:rPr>
              <a:t>Lesson 6-4 </a:t>
            </a:r>
            <a:r>
              <a:rPr lang="en-US" dirty="0" smtClean="0"/>
              <a:t>Audit Your Understanding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2</a:t>
            </a:r>
            <a:r>
              <a:rPr lang="en-US" b="1" dirty="0" smtClean="0">
                <a:solidFill>
                  <a:srgbClr val="FF0000"/>
                </a:solidFill>
              </a:rPr>
              <a:t>.	</a:t>
            </a:r>
            <a:r>
              <a:rPr lang="en-US" dirty="0" smtClean="0"/>
              <a:t>Where </a:t>
            </a:r>
            <a:r>
              <a:rPr lang="en-US" dirty="0"/>
              <a:t>is the information obtained to journalize adjusting entries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43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429001"/>
            <a:ext cx="7315200" cy="1828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tabLst>
                <a:tab pos="152400" algn="l"/>
                <a:tab pos="304800" algn="l"/>
                <a:tab pos="3048000" algn="l"/>
                <a:tab pos="3200400" algn="l"/>
                <a:tab pos="457200" algn="l"/>
              </a:tabLst>
            </a:pPr>
            <a:r>
              <a:rPr lang="en-US" sz="3200" dirty="0" smtClean="0">
                <a:solidFill>
                  <a:srgbClr val="000000"/>
                </a:solidFill>
                <a:ea typeface="Times New Roman"/>
                <a:cs typeface="Times-Roman"/>
              </a:rPr>
              <a:t>Adjustments column</a:t>
            </a:r>
            <a:endParaRPr lang="en-US" sz="3200" dirty="0" smtClean="0">
              <a:solidFill>
                <a:srgbClr val="000000"/>
              </a:solidFill>
              <a:latin typeface="MyriadPro-Regular"/>
              <a:ea typeface="Times New Roman"/>
              <a:cs typeface="MyriadPro-Regular"/>
            </a:endParaRPr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6-4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solidFill>
                  <a:schemeClr val="accent1"/>
                </a:solidFill>
              </a:rPr>
              <a:t>Lesson 6-4 </a:t>
            </a:r>
            <a:r>
              <a:rPr lang="en-US" dirty="0" smtClean="0"/>
              <a:t>Audit Your Understanding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3</a:t>
            </a:r>
            <a:r>
              <a:rPr lang="en-US" b="1" dirty="0" smtClean="0">
                <a:solidFill>
                  <a:srgbClr val="FF0000"/>
                </a:solidFill>
              </a:rPr>
              <a:t>.	</a:t>
            </a:r>
            <a:r>
              <a:rPr lang="en-US" dirty="0" smtClean="0"/>
              <a:t>Which </a:t>
            </a:r>
            <a:r>
              <a:rPr lang="en-US" dirty="0"/>
              <a:t>accounts are increased from zero balances after adjusting entries </a:t>
            </a:r>
            <a:r>
              <a:rPr lang="en-US" dirty="0" smtClean="0"/>
              <a:t>for supplies </a:t>
            </a:r>
            <a:r>
              <a:rPr lang="en-US" dirty="0"/>
              <a:t>and prepaid insurance are journalized and posted?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44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4114800"/>
            <a:ext cx="7315200" cy="20574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>
              <a:spcBef>
                <a:spcPct val="20000"/>
              </a:spcBef>
              <a:buClr>
                <a:srgbClr val="FF0000"/>
              </a:buClr>
            </a:pPr>
            <a:r>
              <a:rPr lang="en-US" sz="3200" dirty="0" smtClean="0">
                <a:ea typeface="Calibri"/>
                <a:cs typeface="MyriadPro-Black"/>
              </a:rPr>
              <a:t>Supplies Expense</a:t>
            </a:r>
          </a:p>
          <a:p>
            <a:pPr>
              <a:spcBef>
                <a:spcPct val="20000"/>
              </a:spcBef>
              <a:buClr>
                <a:srgbClr val="FF0000"/>
              </a:buClr>
            </a:pPr>
            <a:r>
              <a:rPr lang="en-US" sz="3200" dirty="0" smtClean="0">
                <a:ea typeface="Calibri"/>
                <a:cs typeface="MyriadPro-Black"/>
              </a:rPr>
              <a:t>Insurance Expense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6-4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Work Together 6-4</a:t>
            </a:r>
            <a:br>
              <a:rPr lang="en-US" dirty="0" smtClean="0"/>
            </a:br>
            <a:r>
              <a:rPr lang="en-US" dirty="0" smtClean="0"/>
              <a:t>On You Own 6-4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Work Together</a:t>
            </a:r>
          </a:p>
          <a:p>
            <a:pPr lvl="1"/>
            <a:r>
              <a:rPr lang="en-US" dirty="0" smtClean="0"/>
              <a:t>Model</a:t>
            </a:r>
          </a:p>
          <a:p>
            <a:pPr lvl="1"/>
            <a:r>
              <a:rPr lang="en-US" dirty="0" smtClean="0"/>
              <a:t>6-4</a:t>
            </a:r>
          </a:p>
          <a:p>
            <a:pPr lvl="1"/>
            <a:r>
              <a:rPr lang="en-US" dirty="0" smtClean="0"/>
              <a:t>Refer to 6-1 thru 6-3.xls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On Your Own</a:t>
            </a:r>
          </a:p>
          <a:p>
            <a:pPr lvl="1"/>
            <a:r>
              <a:rPr lang="en-US" dirty="0" smtClean="0"/>
              <a:t>6-4</a:t>
            </a:r>
          </a:p>
          <a:p>
            <a:pPr lvl="1"/>
            <a:r>
              <a:rPr lang="en-US" dirty="0" smtClean="0"/>
              <a:t>6-1 thru 6-3.xls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SLIDE </a:t>
            </a:r>
            <a:fld id="{FCD2455E-EC1D-45EA-B6B2-90AB88848CFD}" type="slidenum">
              <a:rPr lang="en-US" smtClean="0"/>
              <a:pPr/>
              <a:t>45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6-1</a:t>
            </a:r>
            <a:r>
              <a:rPr lang="en-US" dirty="0"/>
              <a:t> </a:t>
            </a:r>
            <a:r>
              <a:rPr lang="en-US" dirty="0" smtClean="0"/>
              <a:t>Application Problem</a:t>
            </a:r>
          </a:p>
          <a:p>
            <a:r>
              <a:rPr lang="en-US" dirty="0" smtClean="0"/>
              <a:t>6-2 Application Problem</a:t>
            </a:r>
          </a:p>
          <a:p>
            <a:r>
              <a:rPr lang="en-US" dirty="0" smtClean="0"/>
              <a:t>6-3 Application Problem</a:t>
            </a:r>
          </a:p>
          <a:p>
            <a:pPr lvl="1"/>
            <a:r>
              <a:rPr lang="en-US" dirty="0" smtClean="0"/>
              <a:t>Self-Correcting Excel</a:t>
            </a:r>
          </a:p>
          <a:p>
            <a:pPr lvl="1"/>
            <a:r>
              <a:rPr lang="en-US" dirty="0" smtClean="0"/>
              <a:t>1 File - P 6-1 thru P6-3.xls</a:t>
            </a:r>
          </a:p>
          <a:p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SLIDE </a:t>
            </a:r>
            <a:fld id="{FCD2455E-EC1D-45EA-B6B2-90AB88848CFD}" type="slidenum">
              <a:rPr lang="en-US" smtClean="0"/>
              <a:pPr/>
              <a:t>46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6-4 Application Problem</a:t>
            </a:r>
          </a:p>
          <a:p>
            <a:pPr lvl="1"/>
            <a:r>
              <a:rPr lang="en-US" dirty="0" smtClean="0"/>
              <a:t>Excel</a:t>
            </a:r>
          </a:p>
          <a:p>
            <a:endParaRPr lang="en-US" dirty="0" smtClean="0"/>
          </a:p>
          <a:p>
            <a:r>
              <a:rPr lang="en-US" dirty="0" smtClean="0"/>
              <a:t>6 Mastery Problem</a:t>
            </a:r>
            <a:endParaRPr lang="en-US" dirty="0"/>
          </a:p>
          <a:p>
            <a:pPr lvl="1"/>
            <a:r>
              <a:rPr lang="en-US" dirty="0" smtClean="0"/>
              <a:t>Peachtree</a:t>
            </a:r>
          </a:p>
          <a:p>
            <a:endParaRPr lang="en-US" dirty="0" smtClean="0"/>
          </a:p>
          <a:p>
            <a:pPr lvl="1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SLIDE </a:t>
            </a:r>
            <a:fld id="{FCD2455E-EC1D-45EA-B6B2-90AB88848CFD}" type="slidenum">
              <a:rPr lang="en-US" smtClean="0"/>
              <a:pPr/>
              <a:t>47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6 Assessment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Unit </a:t>
            </a:r>
            <a:r>
              <a:rPr lang="en-US" dirty="0" smtClean="0"/>
              <a:t>6 </a:t>
            </a:r>
            <a:r>
              <a:rPr lang="en-US" dirty="0"/>
              <a:t>Review (</a:t>
            </a:r>
            <a:r>
              <a:rPr lang="en-US" dirty="0" err="1"/>
              <a:t>ExamView</a:t>
            </a:r>
            <a:r>
              <a:rPr lang="en-US" dirty="0"/>
              <a:t>)	</a:t>
            </a:r>
          </a:p>
          <a:p>
            <a:pPr lvl="1"/>
            <a:r>
              <a:rPr lang="en-US" dirty="0" smtClean="0"/>
              <a:t>90 % or Greater </a:t>
            </a:r>
          </a:p>
          <a:p>
            <a:pPr lvl="2"/>
            <a:r>
              <a:rPr lang="en-US" dirty="0" smtClean="0"/>
              <a:t>5 Point Bonus on Unit 1 Concept Quiz (20% Bonus)</a:t>
            </a:r>
          </a:p>
          <a:p>
            <a:r>
              <a:rPr lang="en-US" dirty="0"/>
              <a:t>Unit 6</a:t>
            </a:r>
            <a:r>
              <a:rPr lang="en-US" dirty="0" smtClean="0"/>
              <a:t> </a:t>
            </a:r>
            <a:r>
              <a:rPr lang="en-US" dirty="0"/>
              <a:t>Part 1 Quiz (</a:t>
            </a:r>
            <a:r>
              <a:rPr lang="en-US" dirty="0" err="1"/>
              <a:t>ExamView</a:t>
            </a:r>
            <a:r>
              <a:rPr lang="en-US" dirty="0"/>
              <a:t>)</a:t>
            </a:r>
          </a:p>
          <a:p>
            <a:pPr lvl="2"/>
            <a:r>
              <a:rPr lang="en-US" dirty="0" smtClean="0"/>
              <a:t>Concepts – 25 Questions (25 Points)</a:t>
            </a:r>
          </a:p>
          <a:p>
            <a:r>
              <a:rPr lang="en-US" dirty="0"/>
              <a:t>Unit 6</a:t>
            </a:r>
            <a:r>
              <a:rPr lang="en-US" dirty="0" smtClean="0"/>
              <a:t> </a:t>
            </a:r>
            <a:r>
              <a:rPr lang="en-US" dirty="0"/>
              <a:t>Part 2 Quiz (Excel)</a:t>
            </a:r>
          </a:p>
          <a:p>
            <a:pPr lvl="2"/>
            <a:r>
              <a:rPr lang="en-US" smtClean="0"/>
              <a:t>Skills (30 Points)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SLIDE </a:t>
            </a:r>
            <a:fld id="{FCD2455E-EC1D-45EA-B6B2-90AB88848CFD}" type="slidenum">
              <a:rPr lang="en-US" smtClean="0"/>
              <a:pPr/>
              <a:t>48</a:t>
            </a:fld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Reasons Accountants Use a Work Sheet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Summarize general ledger account balances to prove that debits equal credits</a:t>
            </a:r>
          </a:p>
          <a:p>
            <a:r>
              <a:rPr lang="en-US" dirty="0" smtClean="0"/>
              <a:t>Plan needed changes to general ledger accounts to bring account balances up to date</a:t>
            </a:r>
          </a:p>
          <a:p>
            <a:r>
              <a:rPr lang="en-US" dirty="0" smtClean="0"/>
              <a:t>Separate general ledger account balances according to the financial statements to be prepared</a:t>
            </a:r>
          </a:p>
          <a:p>
            <a:r>
              <a:rPr lang="en-US" dirty="0" smtClean="0"/>
              <a:t>Calculate the amount of net income or net loss for a fiscal period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LO3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Chapter 6_Page 15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71600" y="2514600"/>
            <a:ext cx="5486400" cy="1828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the Heading of a Work Sheet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LO1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953000" y="1981200"/>
            <a:ext cx="3886200" cy="1447800"/>
            <a:chOff x="5108434" y="2983468"/>
            <a:chExt cx="3886200" cy="1447800"/>
          </a:xfrm>
        </p:grpSpPr>
        <p:cxnSp>
          <p:nvCxnSpPr>
            <p:cNvPr id="30" name="Straight Arrow Connector 29"/>
            <p:cNvCxnSpPr/>
            <p:nvPr/>
          </p:nvCxnSpPr>
          <p:spPr>
            <a:xfrm flipH="1">
              <a:off x="5108434" y="3200400"/>
              <a:ext cx="2054366" cy="1230868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/>
          </p:nvGrpSpPr>
          <p:grpSpPr>
            <a:xfrm>
              <a:off x="6934200" y="2983468"/>
              <a:ext cx="2060434" cy="369332"/>
              <a:chOff x="6934200" y="3212068"/>
              <a:chExt cx="2060434" cy="369332"/>
            </a:xfrm>
          </p:grpSpPr>
          <p:sp>
            <p:nvSpPr>
              <p:cNvPr id="17" name="Oval 16"/>
              <p:cNvSpPr/>
              <p:nvPr/>
            </p:nvSpPr>
            <p:spPr>
              <a:xfrm>
                <a:off x="6934200" y="3213854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2</a:t>
                </a:r>
                <a:endParaRPr lang="en-US" b="1" dirty="0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7315200" y="3212068"/>
                <a:ext cx="167943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en-US" dirty="0" smtClean="0">
                    <a:solidFill>
                      <a:srgbClr val="0070C0"/>
                    </a:solidFill>
                  </a:rPr>
                  <a:t>Name of Report</a:t>
                </a: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1715595" y="3962400"/>
            <a:ext cx="1942005" cy="1283732"/>
            <a:chOff x="2743200" y="3962400"/>
            <a:chExt cx="1942005" cy="1283732"/>
          </a:xfrm>
        </p:grpSpPr>
        <p:cxnSp>
          <p:nvCxnSpPr>
            <p:cNvPr id="28" name="Straight Arrow Connector 27"/>
            <p:cNvCxnSpPr/>
            <p:nvPr/>
          </p:nvCxnSpPr>
          <p:spPr>
            <a:xfrm flipV="1">
              <a:off x="2971800" y="3962400"/>
              <a:ext cx="1447800" cy="10668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/>
          </p:nvGrpSpPr>
          <p:grpSpPr>
            <a:xfrm>
              <a:off x="2743200" y="4876800"/>
              <a:ext cx="1942005" cy="369332"/>
              <a:chOff x="2743200" y="4876800"/>
              <a:chExt cx="1942005" cy="369332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2743200" y="48768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3</a:t>
                </a:r>
                <a:endParaRPr lang="en-US" b="1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3124200" y="4876800"/>
                <a:ext cx="156100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en-US" dirty="0" smtClean="0">
                    <a:solidFill>
                      <a:srgbClr val="0070C0"/>
                    </a:solidFill>
                  </a:rPr>
                  <a:t>Date of Report</a:t>
                </a:r>
                <a:endParaRPr lang="en-US" dirty="0">
                  <a:solidFill>
                    <a:srgbClr val="0070C0"/>
                  </a:solidFill>
                </a:endParaRPr>
              </a:p>
            </p:txBody>
          </p:sp>
        </p:grpSp>
      </p:grpSp>
      <p:grpSp>
        <p:nvGrpSpPr>
          <p:cNvPr id="34" name="Group 33"/>
          <p:cNvGrpSpPr/>
          <p:nvPr/>
        </p:nvGrpSpPr>
        <p:grpSpPr>
          <a:xfrm>
            <a:off x="1447800" y="1600200"/>
            <a:ext cx="2383240" cy="1295400"/>
            <a:chOff x="1447800" y="1600200"/>
            <a:chExt cx="2383240" cy="1295400"/>
          </a:xfrm>
        </p:grpSpPr>
        <p:cxnSp>
          <p:nvCxnSpPr>
            <p:cNvPr id="26" name="Straight Arrow Connector 25"/>
            <p:cNvCxnSpPr/>
            <p:nvPr/>
          </p:nvCxnSpPr>
          <p:spPr>
            <a:xfrm>
              <a:off x="1600200" y="1752600"/>
              <a:ext cx="1066800" cy="11430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/>
            <p:cNvGrpSpPr/>
            <p:nvPr/>
          </p:nvGrpSpPr>
          <p:grpSpPr>
            <a:xfrm>
              <a:off x="1447800" y="1600200"/>
              <a:ext cx="2383240" cy="369332"/>
              <a:chOff x="2743200" y="1600200"/>
              <a:chExt cx="2383240" cy="369332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2743200" y="1600200"/>
                <a:ext cx="365760" cy="365760"/>
              </a:xfrm>
              <a:prstGeom prst="ellipse">
                <a:avLst/>
              </a:prstGeom>
              <a:gradFill>
                <a:gsLst>
                  <a:gs pos="0">
                    <a:srgbClr val="FF0000"/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r>
                  <a:rPr lang="en-US" b="1" dirty="0" smtClean="0"/>
                  <a:t>1</a:t>
                </a:r>
                <a:endParaRPr lang="en-US" b="1" dirty="0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3200400" y="1600200"/>
                <a:ext cx="192604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en-US" dirty="0" smtClean="0">
                    <a:solidFill>
                      <a:srgbClr val="0070C0"/>
                    </a:solidFill>
                  </a:rPr>
                  <a:t>Name of Company</a:t>
                </a:r>
              </a:p>
            </p:txBody>
          </p:sp>
        </p:grp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Chapter 6_Page 16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2845" y="1600200"/>
            <a:ext cx="4289832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Preparing a Trial Balance on a Work Sheet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24400" y="1600200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	</a:t>
            </a:r>
            <a:r>
              <a:rPr lang="en-US" dirty="0" smtClean="0"/>
              <a:t>Write the general ledger account titles in the work sheet’s Account Title column.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29600" y="1115568"/>
            <a:ext cx="588216" cy="408623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LO2</a:t>
            </a:r>
            <a:endParaRPr lang="en-US" dirty="0"/>
          </a:p>
        </p:txBody>
      </p:sp>
      <p:grpSp>
        <p:nvGrpSpPr>
          <p:cNvPr id="3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3" name="Flowchart: Delay 12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724400" y="3663185"/>
            <a:ext cx="441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	</a:t>
            </a:r>
            <a:r>
              <a:rPr lang="en-US" dirty="0" smtClean="0"/>
              <a:t>Rule a single line across the two Trial Balance columns below the last line on which an account title is written.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724400" y="4556178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	</a:t>
            </a:r>
            <a:r>
              <a:rPr lang="en-US" dirty="0" smtClean="0"/>
              <a:t>Add both the Trial Balance Debit and Credit columns. 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724400" y="5172172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	</a:t>
            </a:r>
            <a:r>
              <a:rPr lang="en-US" dirty="0" smtClean="0"/>
              <a:t>Write each column’s total below the single line.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724400" y="5788164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6. 	</a:t>
            </a:r>
            <a:r>
              <a:rPr lang="en-US" dirty="0" smtClean="0"/>
              <a:t>Rule double lines across both Trial Balance columns.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724400" y="2216194"/>
            <a:ext cx="4419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</a:t>
            </a:r>
            <a:r>
              <a:rPr lang="en-US" dirty="0" smtClean="0"/>
              <a:t>Write the general ledger debit account balances in the Trial Balance Debit column. Write the general ledger credit account balances in the Trial Balance Credit column. 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3510845" y="1447800"/>
            <a:ext cx="762000" cy="1066800"/>
            <a:chOff x="3276600" y="1447800"/>
            <a:chExt cx="762000" cy="1066800"/>
          </a:xfrm>
        </p:grpSpPr>
        <p:cxnSp>
          <p:nvCxnSpPr>
            <p:cNvPr id="33" name="Straight Arrow Connector 32"/>
            <p:cNvCxnSpPr/>
            <p:nvPr/>
          </p:nvCxnSpPr>
          <p:spPr>
            <a:xfrm flipH="1">
              <a:off x="3276600" y="1600200"/>
              <a:ext cx="457200" cy="9144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3733800" y="1600200"/>
              <a:ext cx="304800" cy="9144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3537858" y="14478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 smtClean="0"/>
                <a:t>2</a:t>
              </a:r>
              <a:endParaRPr lang="en-US" b="1" dirty="0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444047" y="4757058"/>
            <a:ext cx="984953" cy="729342"/>
            <a:chOff x="2438400" y="4953000"/>
            <a:chExt cx="984953" cy="729342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2590800" y="5105400"/>
              <a:ext cx="832553" cy="576942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>
            <a:xfrm>
              <a:off x="2438400" y="49530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 smtClean="0"/>
                <a:t>3</a:t>
              </a:r>
              <a:endParaRPr lang="en-US" b="1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2444045" y="5360126"/>
            <a:ext cx="903512" cy="365760"/>
            <a:chOff x="2209800" y="5360126"/>
            <a:chExt cx="903512" cy="365760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2351312" y="5529942"/>
              <a:ext cx="762000" cy="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>
              <a:off x="2209800" y="5360126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 smtClean="0"/>
                <a:t>4</a:t>
              </a:r>
              <a:endParaRPr lang="en-US" b="1" dirty="0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3968045" y="5617028"/>
            <a:ext cx="594360" cy="670560"/>
            <a:chOff x="3733800" y="5638800"/>
            <a:chExt cx="594360" cy="670560"/>
          </a:xfrm>
        </p:grpSpPr>
        <p:cxnSp>
          <p:nvCxnSpPr>
            <p:cNvPr id="38" name="Straight Arrow Connector 37"/>
            <p:cNvCxnSpPr/>
            <p:nvPr/>
          </p:nvCxnSpPr>
          <p:spPr>
            <a:xfrm flipH="1" flipV="1">
              <a:off x="3733800" y="5638800"/>
              <a:ext cx="457200" cy="5334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3962400" y="59436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 smtClean="0"/>
                <a:t>6</a:t>
              </a:r>
              <a:endParaRPr lang="en-US" b="1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2825045" y="5562600"/>
            <a:ext cx="533400" cy="746760"/>
            <a:chOff x="2590800" y="5562600"/>
            <a:chExt cx="533400" cy="746760"/>
          </a:xfrm>
        </p:grpSpPr>
        <p:cxnSp>
          <p:nvCxnSpPr>
            <p:cNvPr id="37" name="Straight Arrow Connector 36"/>
            <p:cNvCxnSpPr/>
            <p:nvPr/>
          </p:nvCxnSpPr>
          <p:spPr>
            <a:xfrm flipV="1">
              <a:off x="2743200" y="5562600"/>
              <a:ext cx="381000" cy="533400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/>
            <p:cNvSpPr/>
            <p:nvPr/>
          </p:nvSpPr>
          <p:spPr>
            <a:xfrm>
              <a:off x="2590800" y="59436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 smtClean="0"/>
                <a:t>5</a:t>
              </a:r>
              <a:endParaRPr lang="en-US" b="1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152400" y="2590800"/>
            <a:ext cx="398418" cy="2895600"/>
            <a:chOff x="58782" y="2590800"/>
            <a:chExt cx="398418" cy="2895600"/>
          </a:xfrm>
        </p:grpSpPr>
        <p:sp>
          <p:nvSpPr>
            <p:cNvPr id="53" name="Left Bracket 52"/>
            <p:cNvSpPr/>
            <p:nvPr/>
          </p:nvSpPr>
          <p:spPr>
            <a:xfrm>
              <a:off x="228600" y="2590800"/>
              <a:ext cx="228600" cy="2895600"/>
            </a:xfrm>
            <a:prstGeom prst="leftBracket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/>
            <p:cNvSpPr/>
            <p:nvPr/>
          </p:nvSpPr>
          <p:spPr>
            <a:xfrm>
              <a:off x="58782" y="3657600"/>
              <a:ext cx="365760" cy="365760"/>
            </a:xfrm>
            <a:prstGeom prst="ellipse">
              <a:avLst/>
            </a:prstGeom>
            <a:gradFill>
              <a:gsLst>
                <a:gs pos="0">
                  <a:srgbClr val="FF0000"/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en-US" b="1" dirty="0" smtClean="0"/>
                <a:t>1</a:t>
              </a:r>
              <a:endParaRPr lang="en-US" b="1" dirty="0"/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9" grpId="0"/>
      <p:bldP spid="23" grpId="0"/>
      <p:bldP spid="24" grpId="0"/>
      <p:bldP spid="25" grpId="0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solidFill>
                  <a:schemeClr val="accent1"/>
                </a:solidFill>
              </a:rPr>
              <a:t>Lesson 6-1 </a:t>
            </a:r>
            <a:r>
              <a:rPr lang="en-US" dirty="0" smtClean="0"/>
              <a:t>Audit Your Understanding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1</a:t>
            </a:r>
            <a:r>
              <a:rPr lang="en-US" b="1" dirty="0" smtClean="0">
                <a:solidFill>
                  <a:srgbClr val="FF0000"/>
                </a:solidFill>
              </a:rPr>
              <a:t>.	</a:t>
            </a:r>
            <a:r>
              <a:rPr lang="en-US" dirty="0" smtClean="0"/>
              <a:t>What </a:t>
            </a:r>
            <a:r>
              <a:rPr lang="en-US" dirty="0"/>
              <a:t>is written on the three-line heading on a work sheet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429001"/>
            <a:ext cx="7315200" cy="182880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3200" dirty="0" smtClean="0">
                <a:ea typeface="Calibri"/>
              </a:rPr>
              <a:t>Name of the business, name of report, and date of report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0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1" name="Flowchart: Delay 10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1" dirty="0" smtClean="0">
                <a:solidFill>
                  <a:schemeClr val="accent1"/>
                </a:solidFill>
              </a:rPr>
              <a:t>Lesson 6-1 </a:t>
            </a:r>
            <a:r>
              <a:rPr lang="en-US" dirty="0" smtClean="0"/>
              <a:t>Audit Your Understanding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2</a:t>
            </a:r>
            <a:r>
              <a:rPr lang="en-US" b="1" dirty="0" smtClean="0">
                <a:solidFill>
                  <a:srgbClr val="FF0000"/>
                </a:solidFill>
              </a:rPr>
              <a:t>.	</a:t>
            </a:r>
            <a:r>
              <a:rPr lang="en-US" dirty="0" smtClean="0"/>
              <a:t>Which general ledger accounts are listed in the Trial Balance columns of a work sheet?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fld id="{FCD2455E-EC1D-45EA-B6B2-90AB88848CF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flipV="1">
            <a:off x="5048250" y="228600"/>
            <a:ext cx="40957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Isosceles Triangle 5"/>
          <p:cNvSpPr/>
          <p:nvPr/>
        </p:nvSpPr>
        <p:spPr>
          <a:xfrm rot="5400000">
            <a:off x="-228600" y="1084730"/>
            <a:ext cx="914400" cy="457200"/>
          </a:xfrm>
          <a:prstGeom prst="triangle">
            <a:avLst/>
          </a:prstGeom>
          <a:solidFill>
            <a:srgbClr val="FFA41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914400" y="3429000"/>
            <a:ext cx="7315200" cy="2697163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>
            <a:normAutofit fontScale="925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ANSWER</a:t>
            </a:r>
          </a:p>
          <a:p>
            <a:pPr>
              <a:spcBef>
                <a:spcPct val="20000"/>
              </a:spcBef>
              <a:buClr>
                <a:srgbClr val="FF0000"/>
              </a:buClr>
            </a:pPr>
            <a:r>
              <a:rPr lang="en-US" sz="3200" dirty="0" smtClean="0">
                <a:ea typeface="Calibri"/>
              </a:rPr>
              <a:t>All general ledger accounts are listed in the Trial Balance columns of a work sheet, even if some accounts do not have balances.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0000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8" name="Group 11"/>
          <p:cNvGrpSpPr/>
          <p:nvPr/>
        </p:nvGrpSpPr>
        <p:grpSpPr>
          <a:xfrm>
            <a:off x="7879080" y="0"/>
            <a:ext cx="1188720" cy="381000"/>
            <a:chOff x="7879080" y="0"/>
            <a:chExt cx="1188720" cy="381000"/>
          </a:xfrm>
        </p:grpSpPr>
        <p:sp>
          <p:nvSpPr>
            <p:cNvPr id="10" name="Flowchart: Delay 9"/>
            <p:cNvSpPr/>
            <p:nvPr/>
          </p:nvSpPr>
          <p:spPr>
            <a:xfrm rot="5400000">
              <a:off x="8282940" y="-403860"/>
              <a:ext cx="381000" cy="1188720"/>
            </a:xfrm>
            <a:prstGeom prst="flowChartDelay">
              <a:avLst/>
            </a:prstGeom>
            <a:solidFill>
              <a:schemeClr val="accent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049286" y="0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Lesson 6-1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C13B927D0F9B24F9A8549328320DE96" ma:contentTypeVersion="3" ma:contentTypeDescription="Create a new document." ma:contentTypeScope="" ma:versionID="c587ee95acd453a4f428ec6fd283fd7e">
  <xsd:schema xmlns:xsd="http://www.w3.org/2001/XMLSchema" xmlns:xs="http://www.w3.org/2001/XMLSchema" xmlns:p="http://schemas.microsoft.com/office/2006/metadata/properties" xmlns:ns2="93a3a46d-073c-4d11-b89a-b78f548e1217" targetNamespace="http://schemas.microsoft.com/office/2006/metadata/properties" ma:root="true" ma:fieldsID="396069a6e6bac8a42428bda4abf59bce" ns2:_="">
    <xsd:import namespace="93a3a46d-073c-4d11-b89a-b78f548e121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a3a46d-073c-4d11-b89a-b78f548e12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4CD9483-B8C8-424C-BBD8-1DD2110A32A8}"/>
</file>

<file path=customXml/itemProps2.xml><?xml version="1.0" encoding="utf-8"?>
<ds:datastoreItem xmlns:ds="http://schemas.openxmlformats.org/officeDocument/2006/customXml" ds:itemID="{39B2BF16-E741-4C8F-B992-6CCC854987F7}"/>
</file>

<file path=customXml/itemProps3.xml><?xml version="1.0" encoding="utf-8"?>
<ds:datastoreItem xmlns:ds="http://schemas.openxmlformats.org/officeDocument/2006/customXml" ds:itemID="{2384F119-2B31-4AAF-A848-0379520A05B2}"/>
</file>

<file path=docProps/app.xml><?xml version="1.0" encoding="utf-8"?>
<Properties xmlns="http://schemas.openxmlformats.org/officeDocument/2006/extended-properties" xmlns:vt="http://schemas.openxmlformats.org/officeDocument/2006/docPropsVTypes">
  <TotalTime>3603</TotalTime>
  <Words>1255</Words>
  <Application>Microsoft Office PowerPoint</Application>
  <PresentationFormat>On-screen Show (4:3)</PresentationFormat>
  <Paragraphs>434</Paragraphs>
  <Slides>48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7" baseType="lpstr">
      <vt:lpstr>Arial</vt:lpstr>
      <vt:lpstr>Calibri</vt:lpstr>
      <vt:lpstr>MyriadPro-Black</vt:lpstr>
      <vt:lpstr>MyriadPro-Regular</vt:lpstr>
      <vt:lpstr>Times New Roman</vt:lpstr>
      <vt:lpstr>Times-Bold</vt:lpstr>
      <vt:lpstr>Times-Roman</vt:lpstr>
      <vt:lpstr>Wingdings</vt:lpstr>
      <vt:lpstr>Custom Design</vt:lpstr>
      <vt:lpstr>PowerPoint Presentation</vt:lpstr>
      <vt:lpstr>Consistent Reporting</vt:lpstr>
      <vt:lpstr>Fiscal Periods</vt:lpstr>
      <vt:lpstr>Work Sheet</vt:lpstr>
      <vt:lpstr>Reasons Accountants Use a Work Sheet</vt:lpstr>
      <vt:lpstr>Preparing the Heading of a Work Sheet</vt:lpstr>
      <vt:lpstr>Preparing a Trial Balance on a Work Sheet</vt:lpstr>
      <vt:lpstr>Lesson 6-1 Audit Your Understanding</vt:lpstr>
      <vt:lpstr>Lesson 6-1 Audit Your Understanding</vt:lpstr>
      <vt:lpstr>work together 6-1 on your own 6-1</vt:lpstr>
      <vt:lpstr>LESSON 6-2</vt:lpstr>
      <vt:lpstr>SUPPLIES ADJUSTMENT ON A  WORK SHEET</vt:lpstr>
      <vt:lpstr>PREPAID INSURANCE ADJUSTMENT  ON A WORK SHEET</vt:lpstr>
      <vt:lpstr>PROVING THE ADJUSTMENTS COLUMNS OF A WORK SHEET</vt:lpstr>
      <vt:lpstr>PREPARING A WORK SHEET</vt:lpstr>
      <vt:lpstr>PowerPoint Presentation</vt:lpstr>
      <vt:lpstr>PowerPoint Presentation</vt:lpstr>
      <vt:lpstr>PowerPoint Presentation</vt:lpstr>
      <vt:lpstr>TERM REVIEW</vt:lpstr>
      <vt:lpstr>work together 6-2 on your own 6-2</vt:lpstr>
      <vt:lpstr>PowerPoint Presentation</vt:lpstr>
      <vt:lpstr>Extending Balance Sheet Account Balances  on a Work Sheet</vt:lpstr>
      <vt:lpstr>Extending Balance Sheet Account Balances  on a Work Sheet</vt:lpstr>
      <vt:lpstr>Extending Income Statement Account Balances on a Work Sheet</vt:lpstr>
      <vt:lpstr>Extending Income Statement Account Balances on a Work Sheet</vt:lpstr>
      <vt:lpstr>Recording Net Income and Totaling and Ruling a Work Sheet</vt:lpstr>
      <vt:lpstr>Recording Net Income and Totaling and Ruling a Work Sheet</vt:lpstr>
      <vt:lpstr>Calculating and Recording a Net Loss  on a Work Sheet</vt:lpstr>
      <vt:lpstr>Calculating and Recording a Net Loss  on a Work Sheet</vt:lpstr>
      <vt:lpstr>Finding and Correcting Errors on the Work Sheet</vt:lpstr>
      <vt:lpstr>Lesson 6-3 Audit Your Understanding</vt:lpstr>
      <vt:lpstr>Lesson 6-3 Audit Your Understanding</vt:lpstr>
      <vt:lpstr>Lesson 6-3 Audit Your Understanding</vt:lpstr>
      <vt:lpstr>Lesson 6-3 Audit Your Understanding</vt:lpstr>
      <vt:lpstr>Lesson 6-3 Audit Your Understanding</vt:lpstr>
      <vt:lpstr>work together 6-3 on your own 6-3</vt:lpstr>
      <vt:lpstr>PowerPoint Presentation</vt:lpstr>
      <vt:lpstr>Adjusting Entry for Supplies</vt:lpstr>
      <vt:lpstr>Adjusting Entry for Supplies</vt:lpstr>
      <vt:lpstr>Adjusting Entry for Prepaid Insurance</vt:lpstr>
      <vt:lpstr>Partial Ledger Accounts after Posting Adjusting Entries</vt:lpstr>
      <vt:lpstr>Lesson 6-4 Audit Your Understanding</vt:lpstr>
      <vt:lpstr>Lesson 6-4 Audit Your Understanding</vt:lpstr>
      <vt:lpstr>Lesson 6-4 Audit Your Understanding</vt:lpstr>
      <vt:lpstr>Work Together 6-4 On You Own 6-4</vt:lpstr>
      <vt:lpstr>Application Problems</vt:lpstr>
      <vt:lpstr>Application Problems</vt:lpstr>
      <vt:lpstr>Unit 6 Assessment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McLaughlin</dc:creator>
  <cp:lastModifiedBy>Bacu, Bill</cp:lastModifiedBy>
  <cp:revision>321</cp:revision>
  <dcterms:created xsi:type="dcterms:W3CDTF">2012-07-02T15:51:50Z</dcterms:created>
  <dcterms:modified xsi:type="dcterms:W3CDTF">2013-11-14T12:08:59Z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-748959103</vt:i4>
  </property>
  <property fmtid="{D5CDD505-2E9C-101B-9397-08002B2CF9AE}" pid="3" name="_NewReviewCycle">
    <vt:lpwstr/>
  </property>
  <property fmtid="{D5CDD505-2E9C-101B-9397-08002B2CF9AE}" pid="4" name="_EmailSubject">
    <vt:lpwstr>C21 PPT Sample Comments</vt:lpwstr>
  </property>
  <property fmtid="{D5CDD505-2E9C-101B-9397-08002B2CF9AE}" pid="5" name="_AuthorEmail">
    <vt:lpwstr>Diane.Bowdler@cengage.com</vt:lpwstr>
  </property>
  <property fmtid="{D5CDD505-2E9C-101B-9397-08002B2CF9AE}" pid="6" name="_AuthorEmailDisplayName">
    <vt:lpwstr>Bowdler, Diane</vt:lpwstr>
  </property>
  <property fmtid="{D5CDD505-2E9C-101B-9397-08002B2CF9AE}" pid="7" name="ContentTypeId">
    <vt:lpwstr>0x0101000C13B927D0F9B24F9A8549328320DE96</vt:lpwstr>
  </property>
  <property fmtid="{D5CDD505-2E9C-101B-9397-08002B2CF9AE}" pid="8" name="Order">
    <vt:r8>1200</vt:r8>
  </property>
  <property fmtid="{D5CDD505-2E9C-101B-9397-08002B2CF9AE}" pid="9" name="xd_Signature">
    <vt:bool>false</vt:bool>
  </property>
  <property fmtid="{D5CDD505-2E9C-101B-9397-08002B2CF9AE}" pid="10" name="xd_ProgID">
    <vt:lpwstr/>
  </property>
  <property fmtid="{D5CDD505-2E9C-101B-9397-08002B2CF9AE}" pid="11" name="TriggerFlowInfo">
    <vt:lpwstr/>
  </property>
  <property fmtid="{D5CDD505-2E9C-101B-9397-08002B2CF9AE}" pid="12" name="_SourceUrl">
    <vt:lpwstr/>
  </property>
  <property fmtid="{D5CDD505-2E9C-101B-9397-08002B2CF9AE}" pid="13" name="_SharedFileIndex">
    <vt:lpwstr/>
  </property>
  <property fmtid="{D5CDD505-2E9C-101B-9397-08002B2CF9AE}" pid="14" name="ComplianceAssetId">
    <vt:lpwstr/>
  </property>
  <property fmtid="{D5CDD505-2E9C-101B-9397-08002B2CF9AE}" pid="15" name="TemplateUrl">
    <vt:lpwstr/>
  </property>
  <property fmtid="{D5CDD505-2E9C-101B-9397-08002B2CF9AE}" pid="16" name="_ExtendedDescription">
    <vt:lpwstr/>
  </property>
</Properties>
</file>